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1" r:id="rId5"/>
    <p:sldId id="262" r:id="rId6"/>
    <p:sldId id="263" r:id="rId7"/>
    <p:sldId id="264" r:id="rId8"/>
    <p:sldId id="266" r:id="rId9"/>
    <p:sldId id="267" r:id="rId10"/>
    <p:sldId id="265"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94"/>
  </p:normalViewPr>
  <p:slideViewPr>
    <p:cSldViewPr snapToGrid="0" snapToObjects="1">
      <p:cViewPr varScale="1">
        <p:scale>
          <a:sx n="122" d="100"/>
          <a:sy n="122" d="100"/>
        </p:scale>
        <p:origin x="74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B441E0-73C9-584D-B831-B9B11E07732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B124523-65B5-B744-A5E4-1C102BC26D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1B27495-B14F-C049-80BB-CE24C00F495D}"/>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C91CD3D6-B821-F44C-B9B6-ACBC279AD8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63DDA5-0D39-9349-B683-FB4133B27F3E}"/>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3902183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A704A4-E478-054E-9951-908BA1B3E85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54D76B-8CE6-F943-8672-4CAECD49440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20E8BFA-1636-E54B-9A69-1E186870E665}"/>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F84EBA05-CCC1-EA48-8CB7-32553B7DDA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76188E-1F67-7142-9945-9CB8517BB4B2}"/>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1683195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F22D3C0-C963-1544-BA0E-FBF49E5B27F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9862ED8-29DD-4742-9B28-FD8782871DE3}"/>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86B0C6B-8070-8140-8E3A-98B4550A12A2}"/>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EE71002A-7D69-1B4C-B354-DD614274991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DE7E92-3943-2848-97F6-608FA823DE08}"/>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345854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C1993B-9C22-CC49-9694-BB8679D8CB1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D36460F-F6AC-044A-BD6B-458DCD1A898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1BA544-30B4-8346-ACF4-6E157981837F}"/>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36B32417-DFAB-8D4E-AF7B-E5296C6DD61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9DFFE1A-2B96-F74B-BE6B-4A6ADD0DF475}"/>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3141269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60CBA9-4327-504F-8139-6C8A2BAB2CA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786510A-CF8F-C34E-A4C4-A1C903C2F1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C091534-96EF-C14B-8A4F-E35C52E6D011}"/>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3F1DA5A2-162D-F045-9EE0-A6916E8172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81AB83E-6458-7947-B2FD-F2CC9E95984D}"/>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752851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E6322-A516-1A46-829C-FEDC00C7E9C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A29C880-ED85-D648-B999-755CA7D8B5E4}"/>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39EE7BE8-9EA6-E64C-B387-7E3B321403A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D7782A9E-2A07-624D-B360-856CB892F8D7}"/>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6" name="フッター プレースホルダー 5">
            <a:extLst>
              <a:ext uri="{FF2B5EF4-FFF2-40B4-BE49-F238E27FC236}">
                <a16:creationId xmlns:a16="http://schemas.microsoft.com/office/drawing/2014/main" id="{4246EAFC-B8B6-FE4E-BD5D-E488600B988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4F4381-B89F-9944-9A93-65AA8BA5A886}"/>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422253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43FBC-A9E1-804A-9CA0-8891AAA4830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57F18-CC9E-C849-A422-B47DEA0167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834D80F-E9D6-924A-BE2F-5813B5D8F8E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9E50487-2BAC-F348-B0A5-AA7E7474A3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22F1FB2-00E0-344F-96B9-22E5049B8EE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A084383-4485-5B45-9F8A-7B980F4C4F9C}"/>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8" name="フッター プレースホルダー 7">
            <a:extLst>
              <a:ext uri="{FF2B5EF4-FFF2-40B4-BE49-F238E27FC236}">
                <a16:creationId xmlns:a16="http://schemas.microsoft.com/office/drawing/2014/main" id="{D42F37A5-200C-2440-8366-3D552F8639D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266A7AE-309D-5D48-A39D-465521FD7954}"/>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1509448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8F3D5F-833E-DD4F-BD72-ED148CC86EE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30F3A21-16A8-474E-A88D-72D67C4269C3}"/>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4" name="フッター プレースホルダー 3">
            <a:extLst>
              <a:ext uri="{FF2B5EF4-FFF2-40B4-BE49-F238E27FC236}">
                <a16:creationId xmlns:a16="http://schemas.microsoft.com/office/drawing/2014/main" id="{2A9A818C-49D3-A04E-BB44-1AB8D486F10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825F471-68BE-DA42-9CB0-EB03A5E69F2A}"/>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60734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318F403-261F-4D4D-A00C-C5D514A6E381}"/>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3" name="フッター プレースホルダー 2">
            <a:extLst>
              <a:ext uri="{FF2B5EF4-FFF2-40B4-BE49-F238E27FC236}">
                <a16:creationId xmlns:a16="http://schemas.microsoft.com/office/drawing/2014/main" id="{0E2A22C3-5C6F-B14F-9B0A-8C1FC525433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1072F16-4B6A-4648-B9F3-3F996D75F980}"/>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3021195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EC5F8-3E87-8947-9172-B21B0125316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1F6EF9D-11CB-8345-B5D2-07AEF059CC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6149478-9F8D-9948-989B-133C3F07A6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4E1ECA3-5BC6-994D-93AE-54BB4672B20B}"/>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6" name="フッター プレースホルダー 5">
            <a:extLst>
              <a:ext uri="{FF2B5EF4-FFF2-40B4-BE49-F238E27FC236}">
                <a16:creationId xmlns:a16="http://schemas.microsoft.com/office/drawing/2014/main" id="{FF9F3308-B787-CB44-B911-D9F510DED9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5E716F-BFF1-6847-B351-09001B1255DC}"/>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65208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42A9C-A7A5-4C42-B39A-DBBB3057FE5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6D7FE32-7C79-6A41-9717-C32BCE6F33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D4BFB40-5B2B-0C4F-BED4-F4691E8A1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71EEF55-AD08-0243-A025-2AA137511E49}"/>
              </a:ext>
            </a:extLst>
          </p:cNvPr>
          <p:cNvSpPr>
            <a:spLocks noGrp="1"/>
          </p:cNvSpPr>
          <p:nvPr>
            <p:ph type="dt" sz="half" idx="10"/>
          </p:nvPr>
        </p:nvSpPr>
        <p:spPr/>
        <p:txBody>
          <a:bodyPr/>
          <a:lstStyle/>
          <a:p>
            <a:fld id="{CC20DDCA-6BB7-3F4D-9B2B-1134EEE709E9}" type="datetimeFigureOut">
              <a:rPr kumimoji="1" lang="ja-JP" altLang="en-US" smtClean="0"/>
              <a:t>2020/11/24</a:t>
            </a:fld>
            <a:endParaRPr kumimoji="1" lang="ja-JP" altLang="en-US"/>
          </a:p>
        </p:txBody>
      </p:sp>
      <p:sp>
        <p:nvSpPr>
          <p:cNvPr id="6" name="フッター プレースホルダー 5">
            <a:extLst>
              <a:ext uri="{FF2B5EF4-FFF2-40B4-BE49-F238E27FC236}">
                <a16:creationId xmlns:a16="http://schemas.microsoft.com/office/drawing/2014/main" id="{EFA61CDF-9C82-9F42-95ED-01A7BE45FF4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DA87DAA-09F5-FE49-93D8-6482B7E55EF8}"/>
              </a:ext>
            </a:extLst>
          </p:cNvPr>
          <p:cNvSpPr>
            <a:spLocks noGrp="1"/>
          </p:cNvSpPr>
          <p:nvPr>
            <p:ph type="sldNum" sz="quarter" idx="12"/>
          </p:nvPr>
        </p:nvSpPr>
        <p:spPr/>
        <p:txBody>
          <a:body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87337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8AFB5FE-B504-2C44-AD9E-5EE297172C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A597C13-BFC3-5547-A6DC-9EEBA03B91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76BD749-1C3C-A74D-9AAD-0A70BD4B23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20DDCA-6BB7-3F4D-9B2B-1134EEE709E9}" type="datetimeFigureOut">
              <a:rPr kumimoji="1" lang="ja-JP" altLang="en-US" smtClean="0"/>
              <a:t>2020/11/24</a:t>
            </a:fld>
            <a:endParaRPr kumimoji="1" lang="ja-JP" altLang="en-US"/>
          </a:p>
        </p:txBody>
      </p:sp>
      <p:sp>
        <p:nvSpPr>
          <p:cNvPr id="5" name="フッター プレースホルダー 4">
            <a:extLst>
              <a:ext uri="{FF2B5EF4-FFF2-40B4-BE49-F238E27FC236}">
                <a16:creationId xmlns:a16="http://schemas.microsoft.com/office/drawing/2014/main" id="{6DF18AF5-DACB-0749-857D-99616ECE3E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78FE6F7-D631-9046-8C63-B243A12B57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506ABD-0418-C645-86A6-9A83BEAEE18C}" type="slidenum">
              <a:rPr kumimoji="1" lang="ja-JP" altLang="en-US" smtClean="0"/>
              <a:t>‹#›</a:t>
            </a:fld>
            <a:endParaRPr kumimoji="1" lang="ja-JP" altLang="en-US"/>
          </a:p>
        </p:txBody>
      </p:sp>
    </p:spTree>
    <p:extLst>
      <p:ext uri="{BB962C8B-B14F-4D97-AF65-F5344CB8AC3E}">
        <p14:creationId xmlns:p14="http://schemas.microsoft.com/office/powerpoint/2010/main" val="1471404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rsa.ipac.caltech.edu/data/AKARI/documentation/AKARI-FIS_BSC_V1_RN.pdf" TargetMode="External"/><Relationship Id="rId2" Type="http://schemas.openxmlformats.org/officeDocument/2006/relationships/hyperlink" Target="https://www.ir.isas.jaxa.jp/AKARI/Observation/support/IRC/IDUM/IRC_DUM.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067867-5F37-8049-A6FA-EC0C352F268E}"/>
              </a:ext>
            </a:extLst>
          </p:cNvPr>
          <p:cNvSpPr>
            <a:spLocks noGrp="1"/>
          </p:cNvSpPr>
          <p:nvPr>
            <p:ph type="ctrTitle"/>
          </p:nvPr>
        </p:nvSpPr>
        <p:spPr>
          <a:xfrm>
            <a:off x="815545" y="1122363"/>
            <a:ext cx="10527957" cy="2387600"/>
          </a:xfrm>
        </p:spPr>
        <p:txBody>
          <a:bodyPr>
            <a:normAutofit fontScale="90000"/>
          </a:bodyPr>
          <a:lstStyle/>
          <a:p>
            <a:r>
              <a:rPr lang="ja-JP" altLang="en-US"/>
              <a:t>赤外測光観測データと</a:t>
            </a:r>
            <a:br>
              <a:rPr lang="en-US" altLang="ja-JP" dirty="0"/>
            </a:br>
            <a:r>
              <a:rPr lang="ja-JP" altLang="en-US"/>
              <a:t>スペクトルエネルギー分布の理解</a:t>
            </a:r>
            <a:endParaRPr kumimoji="1" lang="ja-JP" altLang="en-US"/>
          </a:p>
        </p:txBody>
      </p:sp>
      <p:sp>
        <p:nvSpPr>
          <p:cNvPr id="3" name="字幕 2">
            <a:extLst>
              <a:ext uri="{FF2B5EF4-FFF2-40B4-BE49-F238E27FC236}">
                <a16:creationId xmlns:a16="http://schemas.microsoft.com/office/drawing/2014/main" id="{FFF544A7-AC09-8944-8923-F524800795A2}"/>
              </a:ext>
            </a:extLst>
          </p:cNvPr>
          <p:cNvSpPr>
            <a:spLocks noGrp="1"/>
          </p:cNvSpPr>
          <p:nvPr>
            <p:ph type="subTitle" idx="1"/>
          </p:nvPr>
        </p:nvSpPr>
        <p:spPr>
          <a:xfrm>
            <a:off x="1524000" y="4596714"/>
            <a:ext cx="9144000" cy="661086"/>
          </a:xfrm>
        </p:spPr>
        <p:txBody>
          <a:bodyPr>
            <a:normAutofit/>
          </a:bodyPr>
          <a:lstStyle/>
          <a:p>
            <a:r>
              <a:rPr kumimoji="1" lang="ja-JP" altLang="en-US" sz="3600"/>
              <a:t>左近　樹　</a:t>
            </a:r>
            <a:r>
              <a:rPr kumimoji="1" lang="en-US" altLang="ja-JP" sz="3600" dirty="0"/>
              <a:t>(</a:t>
            </a:r>
            <a:r>
              <a:rPr kumimoji="1" lang="ja-JP" altLang="en-US" sz="3600"/>
              <a:t>東京大学</a:t>
            </a:r>
            <a:r>
              <a:rPr kumimoji="1" lang="en-US" altLang="ja-JP" sz="3600" dirty="0"/>
              <a:t>)</a:t>
            </a:r>
            <a:endParaRPr kumimoji="1" lang="ja-JP" altLang="en-US" sz="3600"/>
          </a:p>
        </p:txBody>
      </p:sp>
    </p:spTree>
    <p:extLst>
      <p:ext uri="{BB962C8B-B14F-4D97-AF65-F5344CB8AC3E}">
        <p14:creationId xmlns:p14="http://schemas.microsoft.com/office/powerpoint/2010/main" val="413719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2DFE828-2D0E-0C40-8446-BCA86B01D788}"/>
              </a:ext>
            </a:extLst>
          </p:cNvPr>
          <p:cNvSpPr txBox="1"/>
          <p:nvPr/>
        </p:nvSpPr>
        <p:spPr>
          <a:xfrm>
            <a:off x="336194" y="702490"/>
            <a:ext cx="11264622" cy="4339650"/>
          </a:xfrm>
          <a:prstGeom prst="rect">
            <a:avLst/>
          </a:prstGeom>
          <a:noFill/>
        </p:spPr>
        <p:txBody>
          <a:bodyPr wrap="none" rtlCol="0">
            <a:spAutoFit/>
          </a:bodyPr>
          <a:lstStyle/>
          <a:p>
            <a:r>
              <a:rPr kumimoji="1" lang="ja-JP" altLang="en-US" sz="3200"/>
              <a:t>広帯域バンドによる赤外線測光観測データ利用時の留意点</a:t>
            </a:r>
            <a:endParaRPr kumimoji="1" lang="en-US" altLang="ja-JP" sz="3200" dirty="0"/>
          </a:p>
          <a:p>
            <a:endParaRPr lang="en-US" altLang="ja-JP" sz="2800" dirty="0"/>
          </a:p>
          <a:p>
            <a:r>
              <a:rPr lang="ja-JP" altLang="en-US" sz="2400"/>
              <a:t>観測対象のスペクトルの有効波長における実際のエネルギー流量とカタログ値を</a:t>
            </a:r>
            <a:endParaRPr lang="en-US" altLang="ja-JP" sz="2400" dirty="0"/>
          </a:p>
          <a:p>
            <a:r>
              <a:rPr lang="ja-JP" altLang="en-US" sz="2400"/>
              <a:t>比較するためには</a:t>
            </a:r>
            <a:r>
              <a:rPr lang="en-US" altLang="ja-JP" sz="2400" dirty="0"/>
              <a:t>color correction</a:t>
            </a:r>
            <a:r>
              <a:rPr lang="ja-JP" altLang="en-US" sz="2400"/>
              <a:t>が必要</a:t>
            </a:r>
            <a:endParaRPr lang="en-US" altLang="ja-JP" sz="2400" dirty="0"/>
          </a:p>
          <a:p>
            <a:endParaRPr lang="en-US" altLang="ja-JP" sz="2400" dirty="0"/>
          </a:p>
          <a:p>
            <a:r>
              <a:rPr lang="ja-JP" altLang="en-US" sz="2400"/>
              <a:t>その際、使用する</a:t>
            </a:r>
            <a:r>
              <a:rPr lang="en-US" altLang="ja-JP" sz="2400" dirty="0"/>
              <a:t>system spectral response</a:t>
            </a:r>
            <a:r>
              <a:rPr lang="ja-JP" altLang="en-US" sz="2400"/>
              <a:t>のユニットに注意</a:t>
            </a:r>
            <a:endParaRPr lang="en-US" altLang="ja-JP" sz="2400" dirty="0"/>
          </a:p>
          <a:p>
            <a:r>
              <a:rPr lang="ja-JP" altLang="en-US" sz="2400"/>
              <a:t>　　</a:t>
            </a:r>
            <a:r>
              <a:rPr lang="en-US" altLang="ja-JP" sz="2400" dirty="0"/>
              <a:t>          (“electron/photon” or “electron/energy [erg/photon]”)</a:t>
            </a:r>
          </a:p>
          <a:p>
            <a:endParaRPr lang="en-US" altLang="ja-JP" sz="2400" dirty="0"/>
          </a:p>
          <a:p>
            <a:r>
              <a:rPr lang="ja-JP" altLang="en-US" sz="2400"/>
              <a:t>広帯域バンドで取得したマップから、そのバンドがトレースするものを解釈する</a:t>
            </a:r>
            <a:endParaRPr lang="en-US" altLang="ja-JP" sz="2400" dirty="0"/>
          </a:p>
          <a:p>
            <a:r>
              <a:rPr lang="ja-JP" altLang="en-US" sz="2400"/>
              <a:t>際には、十分に該当するダスト放射やライン放射がそのバンド内でどのくらいの</a:t>
            </a:r>
            <a:endParaRPr lang="en-US" altLang="ja-JP" sz="2400" dirty="0"/>
          </a:p>
          <a:p>
            <a:r>
              <a:rPr lang="ja-JP" altLang="en-US" sz="2400"/>
              <a:t>割合を占めるか、あらかじめ定量評価を行う必要がある。</a:t>
            </a:r>
            <a:endParaRPr lang="en-US" altLang="ja-JP" sz="2400" dirty="0"/>
          </a:p>
        </p:txBody>
      </p:sp>
    </p:spTree>
    <p:extLst>
      <p:ext uri="{BB962C8B-B14F-4D97-AF65-F5344CB8AC3E}">
        <p14:creationId xmlns:p14="http://schemas.microsoft.com/office/powerpoint/2010/main" val="1929920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0EDB0C-7BBB-6F4E-9146-64447542358F}"/>
              </a:ext>
            </a:extLst>
          </p:cNvPr>
          <p:cNvSpPr>
            <a:spLocks noGrp="1"/>
          </p:cNvSpPr>
          <p:nvPr>
            <p:ph type="title"/>
          </p:nvPr>
        </p:nvSpPr>
        <p:spPr>
          <a:xfrm>
            <a:off x="420130" y="365126"/>
            <a:ext cx="10933670" cy="1029000"/>
          </a:xfrm>
        </p:spPr>
        <p:txBody>
          <a:bodyPr/>
          <a:lstStyle/>
          <a:p>
            <a:r>
              <a:rPr kumimoji="1" lang="ja-JP" altLang="en-US">
                <a:latin typeface="+mn-lt"/>
              </a:rPr>
              <a:t>赤外線衛星と地上赤外線観測の測光データ</a:t>
            </a:r>
          </a:p>
        </p:txBody>
      </p:sp>
      <p:sp>
        <p:nvSpPr>
          <p:cNvPr id="4" name="テキスト ボックス 3">
            <a:extLst>
              <a:ext uri="{FF2B5EF4-FFF2-40B4-BE49-F238E27FC236}">
                <a16:creationId xmlns:a16="http://schemas.microsoft.com/office/drawing/2014/main" id="{5C3FA136-08EC-8E49-949B-544F3E65E9E3}"/>
              </a:ext>
            </a:extLst>
          </p:cNvPr>
          <p:cNvSpPr txBox="1"/>
          <p:nvPr/>
        </p:nvSpPr>
        <p:spPr>
          <a:xfrm>
            <a:off x="-1" y="1394125"/>
            <a:ext cx="12187952" cy="4801314"/>
          </a:xfrm>
          <a:prstGeom prst="rect">
            <a:avLst/>
          </a:prstGeom>
          <a:noFill/>
        </p:spPr>
        <p:txBody>
          <a:bodyPr wrap="none" rtlCol="0">
            <a:spAutoFit/>
          </a:bodyPr>
          <a:lstStyle/>
          <a:p>
            <a:r>
              <a:rPr lang="ja-JP" altLang="en-US"/>
              <a:t>赤外線天文衛星：広帯域バンド、大気吸収の影響無し</a:t>
            </a:r>
            <a:r>
              <a:rPr lang="en-US" altLang="ja-JP" dirty="0"/>
              <a:t>(</a:t>
            </a:r>
            <a:r>
              <a:rPr lang="ja-JP" altLang="en-US"/>
              <a:t>フィルターの透過率、検出器の応答</a:t>
            </a:r>
            <a:r>
              <a:rPr lang="en-US" altLang="ja-JP" dirty="0"/>
              <a:t>)</a:t>
            </a:r>
          </a:p>
          <a:p>
            <a:r>
              <a:rPr lang="ja-JP" altLang="en-US"/>
              <a:t>地上赤外線観測：比較的狭帯域のバンド、大気吸収の影響有り</a:t>
            </a:r>
            <a:r>
              <a:rPr lang="en-US" altLang="ja-JP" dirty="0"/>
              <a:t>(</a:t>
            </a:r>
            <a:r>
              <a:rPr lang="ja-JP" altLang="en-US"/>
              <a:t>フィルターの透過率、検出器の応答、大気透過率</a:t>
            </a:r>
            <a:r>
              <a:rPr lang="en-US" altLang="ja-JP" dirty="0"/>
              <a:t>)</a:t>
            </a:r>
          </a:p>
          <a:p>
            <a:endParaRPr lang="en-US" altLang="ja-JP" dirty="0"/>
          </a:p>
          <a:p>
            <a:r>
              <a:rPr lang="ja-JP" altLang="en-US"/>
              <a:t>地上中間赤外線観測</a:t>
            </a:r>
            <a:endParaRPr lang="en-US" altLang="ja-JP" dirty="0"/>
          </a:p>
          <a:p>
            <a:r>
              <a:rPr lang="en-US" altLang="ja-JP" dirty="0"/>
              <a:t>Filter</a:t>
            </a:r>
            <a:r>
              <a:rPr lang="ja-JP" altLang="en-US"/>
              <a:t>の極低温透過率特性のデータはあるが、大気透過率の高いところを選択しながら、バンドが設定されていて</a:t>
            </a:r>
            <a:endParaRPr lang="en-US" altLang="ja-JP" dirty="0"/>
          </a:p>
          <a:p>
            <a:r>
              <a:rPr lang="en-US" altLang="ja-JP" dirty="0"/>
              <a:t>0.5µm-1.0µm</a:t>
            </a:r>
            <a:r>
              <a:rPr lang="ja-JP" altLang="en-US"/>
              <a:t>程度の半値全幅の狭帯域のフィルターを用いた測光観測が実施されることが多い。</a:t>
            </a:r>
            <a:endParaRPr lang="en-US" altLang="ja-JP" dirty="0"/>
          </a:p>
          <a:p>
            <a:r>
              <a:rPr lang="ja-JP" altLang="en-US"/>
              <a:t>特に、大気透過率の波長特性は、天候など観測日による違いが大きく、常々、直近、天空上で近傍の標準星との</a:t>
            </a:r>
            <a:endParaRPr lang="en-US" altLang="ja-JP" dirty="0"/>
          </a:p>
          <a:p>
            <a:r>
              <a:rPr lang="ja-JP" altLang="en-US"/>
              <a:t>比較観測が必要となる。また、そのエラーは概して</a:t>
            </a:r>
            <a:r>
              <a:rPr lang="en-US" altLang="ja-JP" dirty="0"/>
              <a:t>10%</a:t>
            </a:r>
            <a:r>
              <a:rPr lang="ja-JP" altLang="en-US"/>
              <a:t>位に上るため、フィルター透過率の波長特性まで入れた</a:t>
            </a:r>
            <a:endParaRPr lang="en-US" altLang="ja-JP" dirty="0"/>
          </a:p>
          <a:p>
            <a:r>
              <a:rPr lang="ja-JP" altLang="en-US"/>
              <a:t>色補正がなされることは稀。通常は、各バンドの透過帯域の下限波長と上限波長が定義され、透過帯域内の透過率</a:t>
            </a:r>
            <a:endParaRPr lang="en-US" altLang="ja-JP" dirty="0"/>
          </a:p>
          <a:p>
            <a:r>
              <a:rPr lang="en-US" altLang="ja-JP" dirty="0"/>
              <a:t>100%</a:t>
            </a:r>
            <a:r>
              <a:rPr lang="ja-JP" altLang="en-US"/>
              <a:t>、それ以外</a:t>
            </a:r>
            <a:r>
              <a:rPr lang="en-US" altLang="ja-JP" dirty="0"/>
              <a:t>0%</a:t>
            </a:r>
            <a:r>
              <a:rPr lang="ja-JP" altLang="en-US"/>
              <a:t>として扱われることが多い。</a:t>
            </a:r>
            <a:endParaRPr lang="en-US" altLang="ja-JP" dirty="0"/>
          </a:p>
          <a:p>
            <a:endParaRPr lang="en-US" altLang="ja-JP" dirty="0"/>
          </a:p>
          <a:p>
            <a:r>
              <a:rPr lang="ja-JP" altLang="en-US"/>
              <a:t>赤外線衛星観測</a:t>
            </a:r>
            <a:endParaRPr lang="en-US" altLang="ja-JP" dirty="0"/>
          </a:p>
          <a:p>
            <a:r>
              <a:rPr lang="ja-JP" altLang="en-US"/>
              <a:t>大気透過率の影響がなくなるため、フライト前に取得されたフィルターの極低温透過率特性のデータおよび検出器の</a:t>
            </a:r>
            <a:endParaRPr lang="en-US" altLang="ja-JP" dirty="0"/>
          </a:p>
          <a:p>
            <a:r>
              <a:rPr lang="ja-JP" altLang="en-US"/>
              <a:t>応答を考慮した</a:t>
            </a:r>
            <a:r>
              <a:rPr lang="en-US" altLang="ja-JP" dirty="0"/>
              <a:t>system spectral response</a:t>
            </a:r>
            <a:r>
              <a:rPr lang="ja-JP" altLang="en-US"/>
              <a:t>を使用する。観測量は、検出器で発生した電子数であり、エネルギー密度</a:t>
            </a:r>
            <a:endParaRPr lang="en-US" altLang="ja-JP" dirty="0"/>
          </a:p>
          <a:p>
            <a:r>
              <a:rPr lang="ja-JP" altLang="en-US"/>
              <a:t>などの物理ユニットに治すためには、帯域内の</a:t>
            </a:r>
            <a:r>
              <a:rPr lang="en-US" altLang="ja-JP" dirty="0"/>
              <a:t>photon</a:t>
            </a:r>
            <a:r>
              <a:rPr lang="ja-JP" altLang="en-US"/>
              <a:t>のエネルギー分布に対しては仮定が必要となる。</a:t>
            </a:r>
            <a:endParaRPr lang="en-US" altLang="ja-JP" dirty="0"/>
          </a:p>
          <a:p>
            <a:r>
              <a:rPr lang="ja-JP" altLang="en-US"/>
              <a:t>カタログ値は、観測された帯域内でエネルギー分布を仮定し、「有効波長」での値が採用される。</a:t>
            </a:r>
            <a:endParaRPr lang="en-US" altLang="ja-JP" dirty="0"/>
          </a:p>
          <a:p>
            <a:r>
              <a:rPr lang="ja-JP" altLang="en-US"/>
              <a:t>なお、</a:t>
            </a:r>
            <a:r>
              <a:rPr lang="en-US" altLang="ja-JP" dirty="0"/>
              <a:t>system spectral response</a:t>
            </a:r>
            <a:r>
              <a:rPr lang="ja-JP" altLang="en-US"/>
              <a:t>には、検出器の応答の記述方法によって、２種類の表式がある点に注意。</a:t>
            </a:r>
            <a:endParaRPr lang="en-US" altLang="ja-JP" dirty="0"/>
          </a:p>
        </p:txBody>
      </p:sp>
    </p:spTree>
    <p:extLst>
      <p:ext uri="{BB962C8B-B14F-4D97-AF65-F5344CB8AC3E}">
        <p14:creationId xmlns:p14="http://schemas.microsoft.com/office/powerpoint/2010/main" val="984553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7449A4-34AE-3C4A-B01C-523F7A6FF4DD}"/>
              </a:ext>
            </a:extLst>
          </p:cNvPr>
          <p:cNvSpPr>
            <a:spLocks noGrp="1"/>
          </p:cNvSpPr>
          <p:nvPr>
            <p:ph type="title"/>
          </p:nvPr>
        </p:nvSpPr>
        <p:spPr>
          <a:xfrm>
            <a:off x="2777585" y="291554"/>
            <a:ext cx="7102137" cy="784053"/>
          </a:xfrm>
        </p:spPr>
        <p:txBody>
          <a:bodyPr/>
          <a:lstStyle/>
          <a:p>
            <a:r>
              <a:rPr kumimoji="1" lang="en-US" altLang="ja-JP" dirty="0">
                <a:latin typeface="+mn-lt"/>
              </a:rPr>
              <a:t>System Spectral Response</a:t>
            </a:r>
            <a:endParaRPr kumimoji="1" lang="ja-JP" altLang="en-US">
              <a:latin typeface="+mn-lt"/>
            </a:endParaRPr>
          </a:p>
        </p:txBody>
      </p:sp>
      <p:pic>
        <p:nvPicPr>
          <p:cNvPr id="5" name="図 4" descr="ダイアグラム&#10;&#10;自動的に生成された説明">
            <a:extLst>
              <a:ext uri="{FF2B5EF4-FFF2-40B4-BE49-F238E27FC236}">
                <a16:creationId xmlns:a16="http://schemas.microsoft.com/office/drawing/2014/main" id="{10427A6B-2506-1E49-842D-8C8DA181C2F2}"/>
              </a:ext>
            </a:extLst>
          </p:cNvPr>
          <p:cNvPicPr>
            <a:picLocks noChangeAspect="1"/>
          </p:cNvPicPr>
          <p:nvPr/>
        </p:nvPicPr>
        <p:blipFill>
          <a:blip r:embed="rId2"/>
          <a:stretch>
            <a:fillRect/>
          </a:stretch>
        </p:blipFill>
        <p:spPr>
          <a:xfrm>
            <a:off x="1470454" y="1149179"/>
            <a:ext cx="9206833" cy="5641442"/>
          </a:xfrm>
          <a:prstGeom prst="rect">
            <a:avLst/>
          </a:prstGeom>
        </p:spPr>
      </p:pic>
    </p:spTree>
    <p:extLst>
      <p:ext uri="{BB962C8B-B14F-4D97-AF65-F5344CB8AC3E}">
        <p14:creationId xmlns:p14="http://schemas.microsoft.com/office/powerpoint/2010/main" val="281958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C3FA136-08EC-8E49-949B-544F3E65E9E3}"/>
              </a:ext>
            </a:extLst>
          </p:cNvPr>
          <p:cNvSpPr txBox="1"/>
          <p:nvPr/>
        </p:nvSpPr>
        <p:spPr>
          <a:xfrm>
            <a:off x="283776" y="1394125"/>
            <a:ext cx="11968341" cy="3416320"/>
          </a:xfrm>
          <a:prstGeom prst="rect">
            <a:avLst/>
          </a:prstGeom>
          <a:noFill/>
        </p:spPr>
        <p:txBody>
          <a:bodyPr wrap="none" rtlCol="0">
            <a:spAutoFit/>
          </a:bodyPr>
          <a:lstStyle/>
          <a:p>
            <a:r>
              <a:rPr lang="en-US" altLang="ja-JP" dirty="0"/>
              <a:t>COBE/DIRBE  [</a:t>
            </a:r>
            <a:r>
              <a:rPr lang="en" altLang="ja-JP" i="1" dirty="0"/>
              <a:t>Hauser et al. (1998) “THECOBEDIFFUSE INFRARED BACKGROUND EXPERIMENT SEARCH </a:t>
            </a:r>
          </a:p>
          <a:p>
            <a:r>
              <a:rPr lang="en" altLang="ja-JP" i="1" dirty="0"/>
              <a:t>FOR THE COSMICINFRARED BACKGROUND. I. LIMITS AND DETECTIONS”, </a:t>
            </a:r>
            <a:r>
              <a:rPr lang="en" altLang="ja-JP" i="1" dirty="0" err="1"/>
              <a:t>ApJ</a:t>
            </a:r>
            <a:r>
              <a:rPr lang="en" altLang="ja-JP" i="1" dirty="0"/>
              <a:t>, 508, 25 </a:t>
            </a:r>
            <a:r>
              <a:rPr lang="en" altLang="ja-JP" dirty="0"/>
              <a:t>]</a:t>
            </a:r>
            <a:endParaRPr lang="en-US" altLang="ja-JP" dirty="0"/>
          </a:p>
          <a:p>
            <a:endParaRPr kumimoji="1" lang="en-US" altLang="ja-JP" dirty="0"/>
          </a:p>
          <a:p>
            <a:r>
              <a:rPr kumimoji="1" lang="en-US" altLang="ja-JP" dirty="0"/>
              <a:t>IRAS Sky Survey Atlas (ISSA) [</a:t>
            </a:r>
            <a:r>
              <a:rPr lang="en" altLang="ja-JP" i="1" dirty="0" err="1"/>
              <a:t>Beichman</a:t>
            </a:r>
            <a:r>
              <a:rPr lang="en" altLang="ja-JP" i="1" dirty="0"/>
              <a:t> et al. (1988), IRAS Explanatory Supplement, §VI.C.3</a:t>
            </a:r>
            <a:r>
              <a:rPr lang="en" altLang="ja-JP" dirty="0"/>
              <a:t>]</a:t>
            </a:r>
            <a:endParaRPr kumimoji="1" lang="en-US" altLang="ja-JP" dirty="0"/>
          </a:p>
          <a:p>
            <a:endParaRPr lang="en-US" altLang="ja-JP" dirty="0"/>
          </a:p>
          <a:p>
            <a:r>
              <a:rPr lang="en-US" altLang="ja-JP" dirty="0"/>
              <a:t>ISO [</a:t>
            </a:r>
            <a:r>
              <a:rPr lang="en" altLang="ja-JP" i="1" dirty="0"/>
              <a:t>Blommaert et al. (2003), “The ISO Handbook Volume II: CAM - The ISO Camera (v 2.0)”, Appendix A</a:t>
            </a:r>
            <a:r>
              <a:rPr lang="en-US" altLang="ja-JP" dirty="0"/>
              <a:t>]</a:t>
            </a:r>
          </a:p>
          <a:p>
            <a:endParaRPr lang="en-US" altLang="ja-JP" dirty="0"/>
          </a:p>
          <a:p>
            <a:r>
              <a:rPr lang="en-US" altLang="ja-JP" dirty="0"/>
              <a:t>AKARI/IRC  [</a:t>
            </a:r>
            <a:r>
              <a:rPr lang="en-US" altLang="ja-JP" dirty="0" err="1"/>
              <a:t>Egusa</a:t>
            </a:r>
            <a:r>
              <a:rPr lang="en-US" altLang="ja-JP" dirty="0"/>
              <a:t> et al. (2016), “AKARI IRC Data User Manual version 2.2”, </a:t>
            </a:r>
            <a:r>
              <a:rPr lang="en" altLang="ja-JP" i="1" dirty="0"/>
              <a:t>§ </a:t>
            </a:r>
            <a:r>
              <a:rPr lang="en-US" altLang="ja-JP" dirty="0"/>
              <a:t>4.5, 4.8 ]</a:t>
            </a:r>
          </a:p>
          <a:p>
            <a:r>
              <a:rPr lang="en-US" altLang="ja-JP" dirty="0"/>
              <a:t>     (</a:t>
            </a:r>
            <a:r>
              <a:rPr lang="en-US" altLang="ja-JP" dirty="0">
                <a:hlinkClick r:id="rId2"/>
              </a:rPr>
              <a:t>https://www.ir.isas.jaxa.jp/AKARI/Observation/support/IRC/IDUM/IRC_DUM.pdf</a:t>
            </a:r>
            <a:r>
              <a:rPr lang="en-US" altLang="ja-JP" dirty="0"/>
              <a:t>)</a:t>
            </a:r>
          </a:p>
          <a:p>
            <a:r>
              <a:rPr lang="en-US" altLang="ja-JP" dirty="0"/>
              <a:t>AKARI/FIS [Yamamura et al. (2010), “AKARI/FIS All-Sky Survey Bright Source Catalogue Version 1.0”, </a:t>
            </a:r>
            <a:r>
              <a:rPr lang="en" altLang="ja-JP" i="1" dirty="0"/>
              <a:t>§ </a:t>
            </a:r>
            <a:r>
              <a:rPr lang="en-US" altLang="ja-JP" i="1" dirty="0"/>
              <a:t>3.2.1</a:t>
            </a:r>
            <a:r>
              <a:rPr lang="en-US" altLang="ja-JP" dirty="0"/>
              <a:t>]</a:t>
            </a:r>
          </a:p>
          <a:p>
            <a:r>
              <a:rPr lang="en-US" altLang="ja-JP" dirty="0"/>
              <a:t>     (</a:t>
            </a:r>
            <a:r>
              <a:rPr lang="en-US" altLang="ja-JP" dirty="0">
                <a:hlinkClick r:id="rId3"/>
              </a:rPr>
              <a:t>https://irsa.ipac.caltech.edu/data/AKARI/documentation/AKARI-FIS_BSC_V1_RN.pdf</a:t>
            </a:r>
            <a:r>
              <a:rPr lang="en-US" altLang="ja-JP" dirty="0"/>
              <a:t>)</a:t>
            </a:r>
          </a:p>
          <a:p>
            <a:endParaRPr lang="en-US" altLang="ja-JP" dirty="0"/>
          </a:p>
        </p:txBody>
      </p:sp>
      <p:sp>
        <p:nvSpPr>
          <p:cNvPr id="6" name="テキスト ボックス 5">
            <a:extLst>
              <a:ext uri="{FF2B5EF4-FFF2-40B4-BE49-F238E27FC236}">
                <a16:creationId xmlns:a16="http://schemas.microsoft.com/office/drawing/2014/main" id="{9DD4DB6E-6B86-7043-AA71-617C3EC397D1}"/>
              </a:ext>
            </a:extLst>
          </p:cNvPr>
          <p:cNvSpPr txBox="1"/>
          <p:nvPr/>
        </p:nvSpPr>
        <p:spPr>
          <a:xfrm>
            <a:off x="3594538" y="315311"/>
            <a:ext cx="4419800" cy="769441"/>
          </a:xfrm>
          <a:prstGeom prst="rect">
            <a:avLst/>
          </a:prstGeom>
          <a:noFill/>
        </p:spPr>
        <p:txBody>
          <a:bodyPr wrap="none" rtlCol="0">
            <a:spAutoFit/>
          </a:bodyPr>
          <a:lstStyle/>
          <a:p>
            <a:r>
              <a:rPr kumimoji="1" lang="en-US" altLang="ja-JP" sz="4400" dirty="0"/>
              <a:t>Color Correction</a:t>
            </a:r>
            <a:endParaRPr kumimoji="1" lang="ja-JP" altLang="en-US" sz="4400"/>
          </a:p>
        </p:txBody>
      </p:sp>
    </p:spTree>
    <p:extLst>
      <p:ext uri="{BB962C8B-B14F-4D97-AF65-F5344CB8AC3E}">
        <p14:creationId xmlns:p14="http://schemas.microsoft.com/office/powerpoint/2010/main" val="167392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C3FA136-08EC-8E49-949B-544F3E65E9E3}"/>
              </a:ext>
            </a:extLst>
          </p:cNvPr>
          <p:cNvSpPr txBox="1"/>
          <p:nvPr/>
        </p:nvSpPr>
        <p:spPr>
          <a:xfrm>
            <a:off x="283776" y="1394125"/>
            <a:ext cx="11691021" cy="5078313"/>
          </a:xfrm>
          <a:prstGeom prst="rect">
            <a:avLst/>
          </a:prstGeom>
          <a:noFill/>
        </p:spPr>
        <p:txBody>
          <a:bodyPr wrap="none" rtlCol="0">
            <a:spAutoFit/>
          </a:bodyPr>
          <a:lstStyle/>
          <a:p>
            <a:r>
              <a:rPr lang="ja-JP" altLang="en-US"/>
              <a:t>あかりのカタログ値</a:t>
            </a:r>
            <a:r>
              <a:rPr lang="en-US" altLang="ja-JP" dirty="0"/>
              <a:t>(</a:t>
            </a:r>
            <a:r>
              <a:rPr lang="en" altLang="ja-JP" dirty="0" err="1"/>
              <a:t>quated</a:t>
            </a:r>
            <a:r>
              <a:rPr lang="en" altLang="ja-JP" dirty="0"/>
              <a:t> values) </a:t>
            </a:r>
            <a:r>
              <a:rPr lang="ja-JP" altLang="en-US"/>
              <a:t>は、帯域内のエネルギー分配のために</a:t>
            </a:r>
            <a:r>
              <a:rPr lang="en" altLang="ja-JP" dirty="0"/>
              <a:t>f</a:t>
            </a:r>
            <a:r>
              <a:rPr lang="el-GR" altLang="ja-JP" baseline="-25000" dirty="0"/>
              <a:t>λ</a:t>
            </a:r>
            <a:r>
              <a:rPr lang="el-GR" altLang="ja-JP" dirty="0"/>
              <a:t> ∝ λ</a:t>
            </a:r>
            <a:r>
              <a:rPr lang="el-GR" altLang="ja-JP" baseline="30000" dirty="0"/>
              <a:t>−1</a:t>
            </a:r>
            <a:r>
              <a:rPr lang="el-GR" altLang="ja-JP" dirty="0"/>
              <a:t>(</a:t>
            </a:r>
            <a:r>
              <a:rPr lang="ja-JP" altLang="en-US"/>
              <a:t>あるいは</a:t>
            </a:r>
            <a:r>
              <a:rPr lang="en" altLang="ja-JP" dirty="0"/>
              <a:t>f</a:t>
            </a:r>
            <a:r>
              <a:rPr lang="el-GR" altLang="ja-JP" baseline="-25000" dirty="0"/>
              <a:t>ν</a:t>
            </a:r>
            <a:r>
              <a:rPr lang="el-GR" altLang="ja-JP" dirty="0"/>
              <a:t> ∝ ν</a:t>
            </a:r>
            <a:r>
              <a:rPr lang="el-GR" altLang="ja-JP" baseline="30000" dirty="0"/>
              <a:t>−1</a:t>
            </a:r>
            <a:r>
              <a:rPr lang="el-GR" altLang="ja-JP" dirty="0"/>
              <a:t>) </a:t>
            </a:r>
            <a:r>
              <a:rPr lang="ja-JP" altLang="en-US"/>
              <a:t>の</a:t>
            </a:r>
            <a:endParaRPr lang="en-US" altLang="ja-JP" dirty="0"/>
          </a:p>
          <a:p>
            <a:r>
              <a:rPr lang="ja-JP" altLang="en-US"/>
              <a:t>スペクトルを仮定し、その仮定するスペクトルに対して有効波長におけるエネルギー流量とカタログ値が合致</a:t>
            </a:r>
            <a:endParaRPr lang="en-US" altLang="ja-JP" dirty="0"/>
          </a:p>
          <a:p>
            <a:r>
              <a:rPr lang="ja-JP" altLang="en-US"/>
              <a:t>するように定義している。この仮定は、</a:t>
            </a:r>
            <a:r>
              <a:rPr lang="en-US" altLang="ja-JP" dirty="0"/>
              <a:t>COBE/DIRBE, IRAS, Spitzer, WISE</a:t>
            </a:r>
            <a:r>
              <a:rPr lang="ja-JP" altLang="en-US"/>
              <a:t>などで共通。</a:t>
            </a:r>
            <a:endParaRPr lang="en-US" altLang="ja-JP" dirty="0"/>
          </a:p>
          <a:p>
            <a:endParaRPr lang="en-US" altLang="ja-JP" dirty="0"/>
          </a:p>
          <a:p>
            <a:r>
              <a:rPr lang="en" altLang="ja-JP" dirty="0"/>
              <a:t>detector </a:t>
            </a:r>
            <a:r>
              <a:rPr lang="ja-JP" altLang="en-US"/>
              <a:t>の効率について</a:t>
            </a:r>
            <a:r>
              <a:rPr lang="en-US" altLang="ja-JP" dirty="0"/>
              <a:t>(</a:t>
            </a:r>
            <a:r>
              <a:rPr lang="en" altLang="ja-JP" dirty="0"/>
              <a:t>electron/photon)</a:t>
            </a:r>
            <a:r>
              <a:rPr lang="ja-JP" altLang="en-US"/>
              <a:t>を用いて、フィルター等の透過率測定に基づいて計算された、</a:t>
            </a:r>
            <a:endParaRPr lang="en-US" altLang="ja-JP" dirty="0"/>
          </a:p>
          <a:p>
            <a:r>
              <a:rPr lang="en-US" altLang="ja-JP" dirty="0"/>
              <a:t>system spectral response R</a:t>
            </a:r>
            <a:r>
              <a:rPr lang="en-US" altLang="ja-JP" baseline="-25000" dirty="0"/>
              <a:t>i</a:t>
            </a:r>
            <a:r>
              <a:rPr lang="en-US" altLang="ja-JP" dirty="0"/>
              <a:t>(</a:t>
            </a:r>
            <a:r>
              <a:rPr lang="el-GR" altLang="ja-JP" dirty="0"/>
              <a:t>λ</a:t>
            </a:r>
            <a:r>
              <a:rPr lang="en-US" altLang="ja-JP" dirty="0"/>
              <a:t>) [electron/photon]</a:t>
            </a:r>
            <a:r>
              <a:rPr lang="ja-JP" altLang="en-US"/>
              <a:t>を用いて、</a:t>
            </a:r>
            <a:r>
              <a:rPr lang="en" altLang="ja-JP" dirty="0"/>
              <a:t>color correction </a:t>
            </a:r>
            <a:r>
              <a:rPr lang="ja-JP" altLang="en-US"/>
              <a:t>の計算を行なうためには、</a:t>
            </a:r>
            <a:endParaRPr lang="en-US" altLang="ja-JP" dirty="0"/>
          </a:p>
          <a:p>
            <a:r>
              <a:rPr lang="en" altLang="ja-JP" dirty="0"/>
              <a:t>energy </a:t>
            </a:r>
            <a:r>
              <a:rPr lang="ja-JP" altLang="en-US"/>
              <a:t>単位で計算した透過率曲線に直す必要がある。</a:t>
            </a:r>
            <a:r>
              <a:rPr lang="en-US" altLang="ja-JP" dirty="0"/>
              <a:t>(</a:t>
            </a:r>
            <a:r>
              <a:rPr lang="ja-JP" altLang="en-US"/>
              <a:t>この効果は、次式中で、</a:t>
            </a:r>
            <a:r>
              <a:rPr lang="en" altLang="ja-JP" dirty="0"/>
              <a:t>Ri(</a:t>
            </a:r>
            <a:r>
              <a:rPr lang="el-GR" altLang="ja-JP" dirty="0"/>
              <a:t>λ) </a:t>
            </a:r>
            <a:r>
              <a:rPr lang="ja-JP" altLang="en-US"/>
              <a:t>を掛ける際に</a:t>
            </a:r>
            <a:endParaRPr lang="en-US" altLang="ja-JP" dirty="0"/>
          </a:p>
          <a:p>
            <a:r>
              <a:rPr lang="ja-JP" altLang="en-US"/>
              <a:t>同時に</a:t>
            </a:r>
            <a:r>
              <a:rPr lang="en" altLang="ja-JP" dirty="0"/>
              <a:t>h</a:t>
            </a:r>
            <a:r>
              <a:rPr lang="el-GR" altLang="ja-JP" dirty="0"/>
              <a:t>ν </a:t>
            </a:r>
            <a:r>
              <a:rPr lang="ja-JP" altLang="en-US"/>
              <a:t>で割ってやることで補正してある</a:t>
            </a:r>
            <a:r>
              <a:rPr lang="en-US" altLang="ja-JP" dirty="0"/>
              <a:t>)</a:t>
            </a:r>
            <a:r>
              <a:rPr lang="ja-JP" altLang="en-US"/>
              <a:t>。</a:t>
            </a:r>
            <a:endParaRPr lang="en-US" altLang="ja-JP" dirty="0"/>
          </a:p>
          <a:p>
            <a:r>
              <a:rPr lang="en-US" altLang="ja-JP" dirty="0"/>
              <a:t>AKARI/IRC</a:t>
            </a:r>
            <a:r>
              <a:rPr lang="ja-JP" altLang="en-US"/>
              <a:t>の各チャンネルの</a:t>
            </a:r>
            <a:r>
              <a:rPr lang="en" altLang="ja-JP" dirty="0"/>
              <a:t>response curve </a:t>
            </a:r>
            <a:r>
              <a:rPr lang="ja-JP" altLang="en-US"/>
              <a:t>を</a:t>
            </a:r>
            <a:r>
              <a:rPr lang="en" altLang="ja-JP" dirty="0"/>
              <a:t>Ri(</a:t>
            </a:r>
            <a:r>
              <a:rPr lang="el-GR" altLang="ja-JP" dirty="0"/>
              <a:t>λ) (= </a:t>
            </a:r>
            <a:r>
              <a:rPr lang="en" altLang="ja-JP" dirty="0"/>
              <a:t>Ri(</a:t>
            </a:r>
            <a:r>
              <a:rPr lang="el-GR" altLang="ja-JP" dirty="0"/>
              <a:t>ν) ; </a:t>
            </a:r>
            <a:r>
              <a:rPr lang="en" altLang="ja-JP" dirty="0" err="1"/>
              <a:t>i</a:t>
            </a:r>
            <a:r>
              <a:rPr lang="en" altLang="ja-JP" dirty="0"/>
              <a:t> = 1, 2, ...9 </a:t>
            </a:r>
            <a:r>
              <a:rPr lang="ja-JP" altLang="en-US"/>
              <a:t>は、</a:t>
            </a:r>
            <a:r>
              <a:rPr lang="en" altLang="ja-JP" dirty="0"/>
              <a:t>N2, N3, N4, S7, S9W, S11,</a:t>
            </a:r>
          </a:p>
          <a:p>
            <a:r>
              <a:rPr lang="en" altLang="ja-JP" dirty="0"/>
              <a:t>L15, L20W, L24 </a:t>
            </a:r>
            <a:r>
              <a:rPr lang="ja-JP" altLang="en-US"/>
              <a:t>に対応</a:t>
            </a:r>
            <a:r>
              <a:rPr lang="en-US" altLang="ja-JP" dirty="0"/>
              <a:t>), </a:t>
            </a:r>
            <a:r>
              <a:rPr lang="ja-JP" altLang="en-US"/>
              <a:t>有効波長</a:t>
            </a:r>
            <a:r>
              <a:rPr lang="el-GR" altLang="ja-JP" dirty="0"/>
              <a:t>λ</a:t>
            </a:r>
            <a:r>
              <a:rPr lang="en" altLang="ja-JP" baseline="-25000" dirty="0" err="1"/>
              <a:t>i</a:t>
            </a:r>
            <a:r>
              <a:rPr lang="en" altLang="ja-JP" dirty="0"/>
              <a:t>(= c/</a:t>
            </a:r>
            <a:r>
              <a:rPr lang="el-GR" altLang="ja-JP" dirty="0"/>
              <a:t>ν</a:t>
            </a:r>
            <a:r>
              <a:rPr lang="en" altLang="ja-JP" baseline="-25000" dirty="0" err="1"/>
              <a:t>i</a:t>
            </a:r>
            <a:r>
              <a:rPr lang="en" altLang="ja-JP" dirty="0"/>
              <a:t>) </a:t>
            </a:r>
            <a:r>
              <a:rPr lang="ja-JP" altLang="en-US"/>
              <a:t>として、</a:t>
            </a:r>
            <a:r>
              <a:rPr lang="en" altLang="ja-JP" dirty="0"/>
              <a:t>f</a:t>
            </a:r>
            <a:r>
              <a:rPr lang="el-GR" altLang="ja-JP" baseline="-25000" dirty="0"/>
              <a:t>ν</a:t>
            </a:r>
            <a:r>
              <a:rPr lang="el-GR" altLang="ja-JP" dirty="0"/>
              <a:t>(ν) </a:t>
            </a:r>
            <a:r>
              <a:rPr lang="ja-JP" altLang="en-US"/>
              <a:t>のスペクトルを持った観測対象に対して得られる</a:t>
            </a:r>
            <a:endParaRPr lang="en-US" altLang="ja-JP" dirty="0"/>
          </a:p>
          <a:p>
            <a:r>
              <a:rPr lang="ja-JP" altLang="en-US"/>
              <a:t>カタログ値</a:t>
            </a:r>
            <a:r>
              <a:rPr lang="en-US" altLang="ja-JP" dirty="0"/>
              <a:t>(</a:t>
            </a:r>
            <a:r>
              <a:rPr lang="en" altLang="ja-JP" dirty="0" err="1"/>
              <a:t>f</a:t>
            </a:r>
            <a:r>
              <a:rPr lang="en" altLang="ja-JP" baseline="30000" dirty="0" err="1"/>
              <a:t>quated</a:t>
            </a:r>
            <a:r>
              <a:rPr lang="el-GR" altLang="ja-JP" baseline="-25000" dirty="0"/>
              <a:t>ν</a:t>
            </a:r>
            <a:r>
              <a:rPr lang="en" altLang="ja-JP" baseline="-25000" dirty="0" err="1"/>
              <a:t>i</a:t>
            </a:r>
            <a:r>
              <a:rPr lang="en" altLang="ja-JP" dirty="0"/>
              <a:t> ) </a:t>
            </a:r>
            <a:r>
              <a:rPr lang="ja-JP" altLang="en-US"/>
              <a:t>は以下のように得られる。</a:t>
            </a:r>
          </a:p>
          <a:p>
            <a:endParaRPr lang="ja-JP" altLang="en-US"/>
          </a:p>
          <a:p>
            <a:endParaRPr lang="en-US" altLang="ja-JP" dirty="0"/>
          </a:p>
          <a:p>
            <a:endParaRPr lang="en-US" altLang="ja-JP" dirty="0"/>
          </a:p>
          <a:p>
            <a:endParaRPr lang="en-US" altLang="ja-JP" dirty="0"/>
          </a:p>
          <a:p>
            <a:endParaRPr lang="en-US" altLang="ja-JP" dirty="0"/>
          </a:p>
          <a:p>
            <a:endParaRPr lang="ja-JP" altLang="en-US"/>
          </a:p>
          <a:p>
            <a:endParaRPr lang="en-US" altLang="ja-JP" dirty="0"/>
          </a:p>
        </p:txBody>
      </p:sp>
      <p:sp>
        <p:nvSpPr>
          <p:cNvPr id="6" name="テキスト ボックス 5">
            <a:extLst>
              <a:ext uri="{FF2B5EF4-FFF2-40B4-BE49-F238E27FC236}">
                <a16:creationId xmlns:a16="http://schemas.microsoft.com/office/drawing/2014/main" id="{9DD4DB6E-6B86-7043-AA71-617C3EC397D1}"/>
              </a:ext>
            </a:extLst>
          </p:cNvPr>
          <p:cNvSpPr txBox="1"/>
          <p:nvPr/>
        </p:nvSpPr>
        <p:spPr>
          <a:xfrm>
            <a:off x="987980" y="315311"/>
            <a:ext cx="10456709" cy="769441"/>
          </a:xfrm>
          <a:prstGeom prst="rect">
            <a:avLst/>
          </a:prstGeom>
          <a:noFill/>
        </p:spPr>
        <p:txBody>
          <a:bodyPr wrap="none" rtlCol="0">
            <a:spAutoFit/>
          </a:bodyPr>
          <a:lstStyle/>
          <a:p>
            <a:r>
              <a:rPr kumimoji="1" lang="en-US" altLang="ja-JP" sz="4400" dirty="0"/>
              <a:t>Color Correction (</a:t>
            </a:r>
            <a:r>
              <a:rPr kumimoji="1" lang="ja-JP" altLang="en-US" sz="4400"/>
              <a:t>あかり衛星</a:t>
            </a:r>
            <a:r>
              <a:rPr kumimoji="1" lang="en-US" altLang="ja-JP" sz="4400" dirty="0"/>
              <a:t>IRC</a:t>
            </a:r>
            <a:r>
              <a:rPr kumimoji="1" lang="ja-JP" altLang="en-US" sz="4400"/>
              <a:t>の場合</a:t>
            </a:r>
            <a:r>
              <a:rPr kumimoji="1" lang="en-US" altLang="ja-JP" sz="4400" dirty="0"/>
              <a:t>)</a:t>
            </a:r>
            <a:endParaRPr kumimoji="1" lang="ja-JP" altLang="en-US" sz="4400"/>
          </a:p>
        </p:txBody>
      </p:sp>
      <p:pic>
        <p:nvPicPr>
          <p:cNvPr id="3" name="図 2" descr="テキスト, 手紙&#10;&#10;自動的に生成された説明">
            <a:extLst>
              <a:ext uri="{FF2B5EF4-FFF2-40B4-BE49-F238E27FC236}">
                <a16:creationId xmlns:a16="http://schemas.microsoft.com/office/drawing/2014/main" id="{DAACD764-B867-3A47-AA33-0027B39B7A22}"/>
              </a:ext>
            </a:extLst>
          </p:cNvPr>
          <p:cNvPicPr>
            <a:picLocks noChangeAspect="1"/>
          </p:cNvPicPr>
          <p:nvPr/>
        </p:nvPicPr>
        <p:blipFill>
          <a:blip r:embed="rId2"/>
          <a:stretch>
            <a:fillRect/>
          </a:stretch>
        </p:blipFill>
        <p:spPr>
          <a:xfrm>
            <a:off x="3907043" y="4676475"/>
            <a:ext cx="3581400" cy="1574800"/>
          </a:xfrm>
          <a:prstGeom prst="rect">
            <a:avLst/>
          </a:prstGeom>
        </p:spPr>
      </p:pic>
    </p:spTree>
    <p:extLst>
      <p:ext uri="{BB962C8B-B14F-4D97-AF65-F5344CB8AC3E}">
        <p14:creationId xmlns:p14="http://schemas.microsoft.com/office/powerpoint/2010/main" val="2768917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C3FA136-08EC-8E49-949B-544F3E65E9E3}"/>
              </a:ext>
            </a:extLst>
          </p:cNvPr>
          <p:cNvSpPr txBox="1"/>
          <p:nvPr/>
        </p:nvSpPr>
        <p:spPr>
          <a:xfrm>
            <a:off x="115615" y="1394125"/>
            <a:ext cx="11824138" cy="2862322"/>
          </a:xfrm>
          <a:prstGeom prst="rect">
            <a:avLst/>
          </a:prstGeom>
          <a:noFill/>
        </p:spPr>
        <p:txBody>
          <a:bodyPr wrap="square" rtlCol="0">
            <a:spAutoFit/>
          </a:bodyPr>
          <a:lstStyle/>
          <a:p>
            <a:r>
              <a:rPr lang="ja-JP" altLang="en-US"/>
              <a:t>実際の有効波長</a:t>
            </a:r>
            <a:r>
              <a:rPr lang="el-GR" altLang="ja-JP" dirty="0"/>
              <a:t>λ</a:t>
            </a:r>
            <a:r>
              <a:rPr lang="en" altLang="ja-JP" baseline="-25000" dirty="0" err="1"/>
              <a:t>i</a:t>
            </a:r>
            <a:r>
              <a:rPr lang="en" altLang="ja-JP" dirty="0"/>
              <a:t>(= c/</a:t>
            </a:r>
            <a:r>
              <a:rPr lang="el-GR" altLang="ja-JP" dirty="0"/>
              <a:t>ν</a:t>
            </a:r>
            <a:r>
              <a:rPr lang="en" altLang="ja-JP" baseline="-25000" dirty="0" err="1"/>
              <a:t>i</a:t>
            </a:r>
            <a:r>
              <a:rPr lang="en" altLang="ja-JP" dirty="0"/>
              <a:t>) </a:t>
            </a:r>
            <a:r>
              <a:rPr lang="ja-JP" altLang="en-US"/>
              <a:t>における値</a:t>
            </a:r>
            <a:r>
              <a:rPr lang="en" altLang="ja-JP" dirty="0"/>
              <a:t>f</a:t>
            </a:r>
            <a:r>
              <a:rPr lang="en" altLang="ja-JP" baseline="30000" dirty="0"/>
              <a:t>actual</a:t>
            </a:r>
            <a:r>
              <a:rPr lang="el-GR" altLang="ja-JP" baseline="-25000" dirty="0"/>
              <a:t>ν</a:t>
            </a:r>
            <a:r>
              <a:rPr lang="en" altLang="ja-JP" baseline="-25000" dirty="0" err="1"/>
              <a:t>i</a:t>
            </a:r>
            <a:r>
              <a:rPr lang="en" altLang="ja-JP" dirty="0"/>
              <a:t> = f</a:t>
            </a:r>
            <a:r>
              <a:rPr lang="el-GR" altLang="ja-JP" baseline="-25000" dirty="0"/>
              <a:t>ν</a:t>
            </a:r>
            <a:r>
              <a:rPr lang="el-GR" altLang="ja-JP" dirty="0"/>
              <a:t>(ν</a:t>
            </a:r>
            <a:r>
              <a:rPr lang="en" altLang="ja-JP" baseline="-25000" dirty="0" err="1"/>
              <a:t>i</a:t>
            </a:r>
            <a:r>
              <a:rPr lang="en" altLang="ja-JP" dirty="0"/>
              <a:t>) </a:t>
            </a:r>
            <a:r>
              <a:rPr lang="ja-JP" altLang="en-US"/>
              <a:t>への変換を行なう係数</a:t>
            </a:r>
            <a:r>
              <a:rPr lang="en-US" altLang="ja-JP" dirty="0"/>
              <a:t>(</a:t>
            </a:r>
            <a:r>
              <a:rPr lang="en" altLang="ja-JP" dirty="0"/>
              <a:t>color correction factor</a:t>
            </a:r>
            <a:r>
              <a:rPr lang="ja-JP" altLang="en"/>
              <a:t>；</a:t>
            </a:r>
            <a:r>
              <a:rPr lang="en" altLang="ja-JP" dirty="0"/>
              <a:t>K(</a:t>
            </a:r>
            <a:r>
              <a:rPr lang="el-GR" altLang="ja-JP" dirty="0"/>
              <a:t>λ</a:t>
            </a:r>
            <a:r>
              <a:rPr lang="en" altLang="ja-JP" dirty="0" err="1"/>
              <a:t>i</a:t>
            </a:r>
            <a:r>
              <a:rPr lang="en" altLang="ja-JP" dirty="0"/>
              <a:t>))</a:t>
            </a:r>
            <a:r>
              <a:rPr lang="ja-JP" altLang="en-US"/>
              <a:t>は</a:t>
            </a:r>
            <a:endParaRPr lang="en" altLang="ja-JP" dirty="0"/>
          </a:p>
          <a:p>
            <a:endParaRPr lang="ja-JP" altLang="en-US"/>
          </a:p>
          <a:p>
            <a:endParaRPr lang="en-US" altLang="ja-JP" dirty="0"/>
          </a:p>
          <a:p>
            <a:endParaRPr lang="en-US" altLang="ja-JP" dirty="0"/>
          </a:p>
          <a:p>
            <a:endParaRPr lang="en-US" altLang="ja-JP" dirty="0"/>
          </a:p>
          <a:p>
            <a:endParaRPr lang="en-US" altLang="ja-JP" dirty="0"/>
          </a:p>
          <a:p>
            <a:endParaRPr lang="ja-JP" altLang="en-US"/>
          </a:p>
          <a:p>
            <a:endParaRPr lang="en-US" altLang="ja-JP" dirty="0"/>
          </a:p>
          <a:p>
            <a:r>
              <a:rPr lang="ja-JP" altLang="en-US"/>
              <a:t>という関係を満たし、</a:t>
            </a:r>
            <a:r>
              <a:rPr lang="en-US" altLang="ja-JP" dirty="0"/>
              <a:t>color correction factor </a:t>
            </a:r>
            <a:r>
              <a:rPr lang="en" altLang="ja-JP" dirty="0"/>
              <a:t>K(</a:t>
            </a:r>
            <a:r>
              <a:rPr lang="el-GR" altLang="ja-JP" dirty="0"/>
              <a:t>λ</a:t>
            </a:r>
            <a:r>
              <a:rPr lang="en" altLang="ja-JP" dirty="0" err="1"/>
              <a:t>i</a:t>
            </a:r>
            <a:r>
              <a:rPr lang="en" altLang="ja-JP" dirty="0"/>
              <a:t>))</a:t>
            </a:r>
            <a:r>
              <a:rPr lang="ja-JP" altLang="en-US"/>
              <a:t>は以下のように定義される。</a:t>
            </a:r>
            <a:endParaRPr lang="en" altLang="ja-JP" dirty="0"/>
          </a:p>
          <a:p>
            <a:endParaRPr lang="en-US" altLang="ja-JP" dirty="0"/>
          </a:p>
        </p:txBody>
      </p:sp>
      <p:sp>
        <p:nvSpPr>
          <p:cNvPr id="6" name="テキスト ボックス 5">
            <a:extLst>
              <a:ext uri="{FF2B5EF4-FFF2-40B4-BE49-F238E27FC236}">
                <a16:creationId xmlns:a16="http://schemas.microsoft.com/office/drawing/2014/main" id="{9DD4DB6E-6B86-7043-AA71-617C3EC397D1}"/>
              </a:ext>
            </a:extLst>
          </p:cNvPr>
          <p:cNvSpPr txBox="1"/>
          <p:nvPr/>
        </p:nvSpPr>
        <p:spPr>
          <a:xfrm>
            <a:off x="987980" y="315311"/>
            <a:ext cx="10456709" cy="769441"/>
          </a:xfrm>
          <a:prstGeom prst="rect">
            <a:avLst/>
          </a:prstGeom>
          <a:noFill/>
        </p:spPr>
        <p:txBody>
          <a:bodyPr wrap="none" rtlCol="0">
            <a:spAutoFit/>
          </a:bodyPr>
          <a:lstStyle/>
          <a:p>
            <a:r>
              <a:rPr kumimoji="1" lang="en-US" altLang="ja-JP" sz="4400" dirty="0"/>
              <a:t>Color Correction (</a:t>
            </a:r>
            <a:r>
              <a:rPr kumimoji="1" lang="ja-JP" altLang="en-US" sz="4400"/>
              <a:t>あかり衛星</a:t>
            </a:r>
            <a:r>
              <a:rPr kumimoji="1" lang="en-US" altLang="ja-JP" sz="4400" dirty="0"/>
              <a:t>IRC</a:t>
            </a:r>
            <a:r>
              <a:rPr kumimoji="1" lang="ja-JP" altLang="en-US" sz="4400"/>
              <a:t>の場合</a:t>
            </a:r>
            <a:r>
              <a:rPr kumimoji="1" lang="en-US" altLang="ja-JP" sz="4400" dirty="0"/>
              <a:t>)</a:t>
            </a:r>
            <a:endParaRPr kumimoji="1" lang="ja-JP" altLang="en-US" sz="4400"/>
          </a:p>
        </p:txBody>
      </p:sp>
      <p:pic>
        <p:nvPicPr>
          <p:cNvPr id="5" name="図 4" descr="テーブル が含まれている画像&#10;&#10;自動的に生成された説明">
            <a:extLst>
              <a:ext uri="{FF2B5EF4-FFF2-40B4-BE49-F238E27FC236}">
                <a16:creationId xmlns:a16="http://schemas.microsoft.com/office/drawing/2014/main" id="{BC262F3C-22CD-2540-815E-3600AE346AA5}"/>
              </a:ext>
            </a:extLst>
          </p:cNvPr>
          <p:cNvPicPr>
            <a:picLocks noChangeAspect="1"/>
          </p:cNvPicPr>
          <p:nvPr/>
        </p:nvPicPr>
        <p:blipFill>
          <a:blip r:embed="rId2"/>
          <a:stretch>
            <a:fillRect/>
          </a:stretch>
        </p:blipFill>
        <p:spPr>
          <a:xfrm>
            <a:off x="115615" y="1845962"/>
            <a:ext cx="11760200" cy="1651000"/>
          </a:xfrm>
          <a:prstGeom prst="rect">
            <a:avLst/>
          </a:prstGeom>
        </p:spPr>
      </p:pic>
      <p:pic>
        <p:nvPicPr>
          <p:cNvPr id="8" name="図 7" descr="テキスト, 手紙&#10;&#10;自動的に生成された説明">
            <a:extLst>
              <a:ext uri="{FF2B5EF4-FFF2-40B4-BE49-F238E27FC236}">
                <a16:creationId xmlns:a16="http://schemas.microsoft.com/office/drawing/2014/main" id="{D785B8F5-FC70-194A-9615-507C3C815174}"/>
              </a:ext>
            </a:extLst>
          </p:cNvPr>
          <p:cNvPicPr>
            <a:picLocks noChangeAspect="1"/>
          </p:cNvPicPr>
          <p:nvPr/>
        </p:nvPicPr>
        <p:blipFill>
          <a:blip r:embed="rId3"/>
          <a:stretch>
            <a:fillRect/>
          </a:stretch>
        </p:blipFill>
        <p:spPr>
          <a:xfrm>
            <a:off x="3879849" y="4189644"/>
            <a:ext cx="3517900" cy="1447800"/>
          </a:xfrm>
          <a:prstGeom prst="rect">
            <a:avLst/>
          </a:prstGeom>
        </p:spPr>
      </p:pic>
    </p:spTree>
    <p:extLst>
      <p:ext uri="{BB962C8B-B14F-4D97-AF65-F5344CB8AC3E}">
        <p14:creationId xmlns:p14="http://schemas.microsoft.com/office/powerpoint/2010/main" val="2151395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47253A-17C7-9D43-AFFD-90026497522A}"/>
              </a:ext>
            </a:extLst>
          </p:cNvPr>
          <p:cNvSpPr>
            <a:spLocks noGrp="1"/>
          </p:cNvSpPr>
          <p:nvPr>
            <p:ph type="title"/>
          </p:nvPr>
        </p:nvSpPr>
        <p:spPr>
          <a:xfrm>
            <a:off x="61781" y="278626"/>
            <a:ext cx="11944865" cy="1325563"/>
          </a:xfrm>
        </p:spPr>
        <p:txBody>
          <a:bodyPr/>
          <a:lstStyle/>
          <a:p>
            <a:r>
              <a:rPr kumimoji="1" lang="ja-JP" altLang="en-US"/>
              <a:t>実際の</a:t>
            </a:r>
            <a:r>
              <a:rPr lang="ja-JP" altLang="en-US"/>
              <a:t>スペクトルエネルギー分布分析の実装例</a:t>
            </a:r>
            <a:endParaRPr kumimoji="1" lang="ja-JP" altLang="en-US"/>
          </a:p>
        </p:txBody>
      </p:sp>
      <p:pic>
        <p:nvPicPr>
          <p:cNvPr id="5" name="図 4" descr="ダイアグラム, 設計図&#10;&#10;自動的に生成された説明">
            <a:extLst>
              <a:ext uri="{FF2B5EF4-FFF2-40B4-BE49-F238E27FC236}">
                <a16:creationId xmlns:a16="http://schemas.microsoft.com/office/drawing/2014/main" id="{25C6FC2F-50B6-B74F-917B-38B9C9BBB37A}"/>
              </a:ext>
            </a:extLst>
          </p:cNvPr>
          <p:cNvPicPr>
            <a:picLocks noChangeAspect="1"/>
          </p:cNvPicPr>
          <p:nvPr/>
        </p:nvPicPr>
        <p:blipFill>
          <a:blip r:embed="rId2"/>
          <a:stretch>
            <a:fillRect/>
          </a:stretch>
        </p:blipFill>
        <p:spPr>
          <a:xfrm>
            <a:off x="37067" y="1329940"/>
            <a:ext cx="8026912" cy="5249434"/>
          </a:xfrm>
          <a:prstGeom prst="rect">
            <a:avLst/>
          </a:prstGeom>
        </p:spPr>
      </p:pic>
      <p:pic>
        <p:nvPicPr>
          <p:cNvPr id="9" name="図 8" descr="グラフ, ダイアグラム&#10;&#10;自動的に生成された説明">
            <a:extLst>
              <a:ext uri="{FF2B5EF4-FFF2-40B4-BE49-F238E27FC236}">
                <a16:creationId xmlns:a16="http://schemas.microsoft.com/office/drawing/2014/main" id="{ACF03711-6E3A-D04F-8715-7536512A5C80}"/>
              </a:ext>
            </a:extLst>
          </p:cNvPr>
          <p:cNvPicPr>
            <a:picLocks noChangeAspect="1"/>
          </p:cNvPicPr>
          <p:nvPr/>
        </p:nvPicPr>
        <p:blipFill>
          <a:blip r:embed="rId3"/>
          <a:stretch>
            <a:fillRect/>
          </a:stretch>
        </p:blipFill>
        <p:spPr>
          <a:xfrm>
            <a:off x="7858897" y="2212278"/>
            <a:ext cx="4246608" cy="2974311"/>
          </a:xfrm>
          <a:prstGeom prst="rect">
            <a:avLst/>
          </a:prstGeom>
        </p:spPr>
      </p:pic>
      <p:sp>
        <p:nvSpPr>
          <p:cNvPr id="10" name="テキスト ボックス 9">
            <a:extLst>
              <a:ext uri="{FF2B5EF4-FFF2-40B4-BE49-F238E27FC236}">
                <a16:creationId xmlns:a16="http://schemas.microsoft.com/office/drawing/2014/main" id="{962A45D1-7945-7141-A31B-9B2171F66B0C}"/>
              </a:ext>
            </a:extLst>
          </p:cNvPr>
          <p:cNvSpPr txBox="1"/>
          <p:nvPr/>
        </p:nvSpPr>
        <p:spPr>
          <a:xfrm>
            <a:off x="9154510" y="5698315"/>
            <a:ext cx="2191626" cy="369332"/>
          </a:xfrm>
          <a:prstGeom prst="rect">
            <a:avLst/>
          </a:prstGeom>
          <a:noFill/>
        </p:spPr>
        <p:txBody>
          <a:bodyPr wrap="none" rtlCol="0">
            <a:spAutoFit/>
          </a:bodyPr>
          <a:lstStyle/>
          <a:p>
            <a:r>
              <a:rPr kumimoji="1" lang="en-US" altLang="ja-JP" dirty="0"/>
              <a:t>(</a:t>
            </a:r>
            <a:r>
              <a:rPr kumimoji="1" lang="en-US" altLang="ja-JP" dirty="0" err="1"/>
              <a:t>Sakon</a:t>
            </a:r>
            <a:r>
              <a:rPr kumimoji="1" lang="en-US" altLang="ja-JP" dirty="0"/>
              <a:t> et al. 2009)</a:t>
            </a:r>
            <a:endParaRPr kumimoji="1" lang="ja-JP" altLang="en-US"/>
          </a:p>
        </p:txBody>
      </p:sp>
    </p:spTree>
    <p:extLst>
      <p:ext uri="{BB962C8B-B14F-4D97-AF65-F5344CB8AC3E}">
        <p14:creationId xmlns:p14="http://schemas.microsoft.com/office/powerpoint/2010/main" val="831667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47253A-17C7-9D43-AFFD-90026497522A}"/>
              </a:ext>
            </a:extLst>
          </p:cNvPr>
          <p:cNvSpPr>
            <a:spLocks noGrp="1"/>
          </p:cNvSpPr>
          <p:nvPr>
            <p:ph type="title"/>
          </p:nvPr>
        </p:nvSpPr>
        <p:spPr>
          <a:xfrm>
            <a:off x="61781" y="278626"/>
            <a:ext cx="11944865" cy="1325563"/>
          </a:xfrm>
        </p:spPr>
        <p:txBody>
          <a:bodyPr/>
          <a:lstStyle/>
          <a:p>
            <a:r>
              <a:rPr kumimoji="1" lang="ja-JP" altLang="en-US"/>
              <a:t>実際の</a:t>
            </a:r>
            <a:r>
              <a:rPr lang="ja-JP" altLang="en-US"/>
              <a:t>スペクトルエネルギー分布分析の実装例</a:t>
            </a:r>
            <a:endParaRPr kumimoji="1" lang="ja-JP" altLang="en-US"/>
          </a:p>
        </p:txBody>
      </p:sp>
      <p:pic>
        <p:nvPicPr>
          <p:cNvPr id="5" name="図 4" descr="ダイアグラム, 設計図&#10;&#10;自動的に生成された説明">
            <a:extLst>
              <a:ext uri="{FF2B5EF4-FFF2-40B4-BE49-F238E27FC236}">
                <a16:creationId xmlns:a16="http://schemas.microsoft.com/office/drawing/2014/main" id="{25C6FC2F-50B6-B74F-917B-38B9C9BBB37A}"/>
              </a:ext>
            </a:extLst>
          </p:cNvPr>
          <p:cNvPicPr>
            <a:picLocks noChangeAspect="1"/>
          </p:cNvPicPr>
          <p:nvPr/>
        </p:nvPicPr>
        <p:blipFill>
          <a:blip r:embed="rId2"/>
          <a:stretch>
            <a:fillRect/>
          </a:stretch>
        </p:blipFill>
        <p:spPr>
          <a:xfrm>
            <a:off x="37067" y="1329940"/>
            <a:ext cx="8026912" cy="5249434"/>
          </a:xfrm>
          <a:prstGeom prst="rect">
            <a:avLst/>
          </a:prstGeom>
        </p:spPr>
      </p:pic>
      <p:pic>
        <p:nvPicPr>
          <p:cNvPr id="7" name="図 6" descr="ダイアグラム&#10;&#10;自動的に生成された説明">
            <a:extLst>
              <a:ext uri="{FF2B5EF4-FFF2-40B4-BE49-F238E27FC236}">
                <a16:creationId xmlns:a16="http://schemas.microsoft.com/office/drawing/2014/main" id="{A0B3081C-9D3F-BA41-B860-F5B9226CE003}"/>
              </a:ext>
            </a:extLst>
          </p:cNvPr>
          <p:cNvPicPr>
            <a:picLocks noChangeAspect="1"/>
          </p:cNvPicPr>
          <p:nvPr/>
        </p:nvPicPr>
        <p:blipFill>
          <a:blip r:embed="rId3"/>
          <a:stretch>
            <a:fillRect/>
          </a:stretch>
        </p:blipFill>
        <p:spPr>
          <a:xfrm>
            <a:off x="7758655" y="1240055"/>
            <a:ext cx="4346850" cy="5248613"/>
          </a:xfrm>
          <a:prstGeom prst="rect">
            <a:avLst/>
          </a:prstGeom>
        </p:spPr>
      </p:pic>
      <p:sp>
        <p:nvSpPr>
          <p:cNvPr id="6" name="テキスト ボックス 5">
            <a:extLst>
              <a:ext uri="{FF2B5EF4-FFF2-40B4-BE49-F238E27FC236}">
                <a16:creationId xmlns:a16="http://schemas.microsoft.com/office/drawing/2014/main" id="{55D54BED-C82A-574A-903C-3ED3BFF98437}"/>
              </a:ext>
            </a:extLst>
          </p:cNvPr>
          <p:cNvSpPr txBox="1"/>
          <p:nvPr/>
        </p:nvSpPr>
        <p:spPr>
          <a:xfrm>
            <a:off x="9165021" y="6488668"/>
            <a:ext cx="2191626" cy="369332"/>
          </a:xfrm>
          <a:prstGeom prst="rect">
            <a:avLst/>
          </a:prstGeom>
          <a:noFill/>
        </p:spPr>
        <p:txBody>
          <a:bodyPr wrap="none" rtlCol="0">
            <a:spAutoFit/>
          </a:bodyPr>
          <a:lstStyle/>
          <a:p>
            <a:r>
              <a:rPr kumimoji="1" lang="en-US" altLang="ja-JP" dirty="0"/>
              <a:t>(</a:t>
            </a:r>
            <a:r>
              <a:rPr kumimoji="1" lang="en-US" altLang="ja-JP" dirty="0" err="1"/>
              <a:t>Sakon</a:t>
            </a:r>
            <a:r>
              <a:rPr kumimoji="1" lang="en-US" altLang="ja-JP" dirty="0"/>
              <a:t> et al. 2009)</a:t>
            </a:r>
            <a:endParaRPr kumimoji="1" lang="ja-JP" altLang="en-US"/>
          </a:p>
        </p:txBody>
      </p:sp>
    </p:spTree>
    <p:extLst>
      <p:ext uri="{BB962C8B-B14F-4D97-AF65-F5344CB8AC3E}">
        <p14:creationId xmlns:p14="http://schemas.microsoft.com/office/powerpoint/2010/main" val="4185367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47253A-17C7-9D43-AFFD-90026497522A}"/>
              </a:ext>
            </a:extLst>
          </p:cNvPr>
          <p:cNvSpPr>
            <a:spLocks noGrp="1"/>
          </p:cNvSpPr>
          <p:nvPr>
            <p:ph type="title"/>
          </p:nvPr>
        </p:nvSpPr>
        <p:spPr>
          <a:xfrm>
            <a:off x="61781" y="278626"/>
            <a:ext cx="11941033" cy="1325563"/>
          </a:xfrm>
        </p:spPr>
        <p:txBody>
          <a:bodyPr/>
          <a:lstStyle/>
          <a:p>
            <a:pPr algn="ctr"/>
            <a:r>
              <a:rPr kumimoji="1" lang="ja-JP" altLang="en-US"/>
              <a:t>測光バンドを解釈する上での留意点</a:t>
            </a:r>
          </a:p>
        </p:txBody>
      </p:sp>
      <p:sp>
        <p:nvSpPr>
          <p:cNvPr id="6" name="テキスト ボックス 5">
            <a:extLst>
              <a:ext uri="{FF2B5EF4-FFF2-40B4-BE49-F238E27FC236}">
                <a16:creationId xmlns:a16="http://schemas.microsoft.com/office/drawing/2014/main" id="{55D54BED-C82A-574A-903C-3ED3BFF98437}"/>
              </a:ext>
            </a:extLst>
          </p:cNvPr>
          <p:cNvSpPr txBox="1"/>
          <p:nvPr/>
        </p:nvSpPr>
        <p:spPr>
          <a:xfrm>
            <a:off x="8658394" y="5919572"/>
            <a:ext cx="2191626" cy="369332"/>
          </a:xfrm>
          <a:prstGeom prst="rect">
            <a:avLst/>
          </a:prstGeom>
          <a:noFill/>
        </p:spPr>
        <p:txBody>
          <a:bodyPr wrap="none" rtlCol="0">
            <a:spAutoFit/>
          </a:bodyPr>
          <a:lstStyle/>
          <a:p>
            <a:r>
              <a:rPr kumimoji="1" lang="en-US" altLang="ja-JP" dirty="0"/>
              <a:t>(</a:t>
            </a:r>
            <a:r>
              <a:rPr kumimoji="1" lang="en-US" altLang="ja-JP" dirty="0" err="1"/>
              <a:t>Sakon</a:t>
            </a:r>
            <a:r>
              <a:rPr kumimoji="1" lang="en-US" altLang="ja-JP" dirty="0"/>
              <a:t> et al. 2007)</a:t>
            </a:r>
            <a:endParaRPr kumimoji="1" lang="ja-JP" altLang="en-US"/>
          </a:p>
        </p:txBody>
      </p:sp>
      <p:pic>
        <p:nvPicPr>
          <p:cNvPr id="4" name="図 3" descr="グラフ&#10;&#10;自動的に生成された説明">
            <a:extLst>
              <a:ext uri="{FF2B5EF4-FFF2-40B4-BE49-F238E27FC236}">
                <a16:creationId xmlns:a16="http://schemas.microsoft.com/office/drawing/2014/main" id="{A0EA63F5-E3D9-4A4C-B2D6-DFAD3B046E1F}"/>
              </a:ext>
            </a:extLst>
          </p:cNvPr>
          <p:cNvPicPr>
            <a:picLocks noChangeAspect="1"/>
          </p:cNvPicPr>
          <p:nvPr/>
        </p:nvPicPr>
        <p:blipFill>
          <a:blip r:embed="rId2"/>
          <a:stretch>
            <a:fillRect/>
          </a:stretch>
        </p:blipFill>
        <p:spPr>
          <a:xfrm>
            <a:off x="189185" y="1295660"/>
            <a:ext cx="7507817" cy="4808578"/>
          </a:xfrm>
          <a:prstGeom prst="rect">
            <a:avLst/>
          </a:prstGeom>
        </p:spPr>
      </p:pic>
      <p:sp>
        <p:nvSpPr>
          <p:cNvPr id="9" name="テキスト ボックス 8">
            <a:extLst>
              <a:ext uri="{FF2B5EF4-FFF2-40B4-BE49-F238E27FC236}">
                <a16:creationId xmlns:a16="http://schemas.microsoft.com/office/drawing/2014/main" id="{5F25EED3-BD5B-5A4A-BED1-947297C00026}"/>
              </a:ext>
            </a:extLst>
          </p:cNvPr>
          <p:cNvSpPr txBox="1"/>
          <p:nvPr/>
        </p:nvSpPr>
        <p:spPr>
          <a:xfrm>
            <a:off x="7335170" y="2213791"/>
            <a:ext cx="4762842" cy="2585323"/>
          </a:xfrm>
          <a:prstGeom prst="rect">
            <a:avLst/>
          </a:prstGeom>
          <a:noFill/>
        </p:spPr>
        <p:txBody>
          <a:bodyPr wrap="none" rtlCol="0">
            <a:spAutoFit/>
          </a:bodyPr>
          <a:lstStyle/>
          <a:p>
            <a:r>
              <a:rPr kumimoji="1" lang="en-US" altLang="ja-JP" dirty="0"/>
              <a:t>An Example Spectrum: </a:t>
            </a:r>
          </a:p>
          <a:p>
            <a:r>
              <a:rPr kumimoji="1" lang="en-US" altLang="ja-JP" dirty="0"/>
              <a:t>Star Forming region in NGC6946</a:t>
            </a:r>
          </a:p>
          <a:p>
            <a:endParaRPr lang="en-US" altLang="ja-JP" dirty="0"/>
          </a:p>
          <a:p>
            <a:r>
              <a:rPr kumimoji="1" lang="en-US" altLang="ja-JP" dirty="0"/>
              <a:t>Content of UIR 7.7µm feature in S7 band</a:t>
            </a:r>
          </a:p>
          <a:p>
            <a:r>
              <a:rPr lang="en-US" altLang="ja-JP" dirty="0"/>
              <a:t>                        40.5±3.8%</a:t>
            </a:r>
          </a:p>
          <a:p>
            <a:endParaRPr kumimoji="1" lang="en-US" altLang="ja-JP" dirty="0"/>
          </a:p>
          <a:p>
            <a:r>
              <a:rPr lang="en-US" altLang="ja-JP" dirty="0"/>
              <a:t>Content of UIR 11.2µm feature in S11 band</a:t>
            </a:r>
          </a:p>
          <a:p>
            <a:r>
              <a:rPr kumimoji="1" lang="en-US" altLang="ja-JP" dirty="0"/>
              <a:t>                        7.7±1.0%</a:t>
            </a:r>
          </a:p>
          <a:p>
            <a:r>
              <a:rPr lang="en-US" altLang="ja-JP" dirty="0"/>
              <a:t>     </a:t>
            </a:r>
            <a:endParaRPr kumimoji="1" lang="ja-JP" altLang="en-US"/>
          </a:p>
        </p:txBody>
      </p:sp>
    </p:spTree>
    <p:extLst>
      <p:ext uri="{BB962C8B-B14F-4D97-AF65-F5344CB8AC3E}">
        <p14:creationId xmlns:p14="http://schemas.microsoft.com/office/powerpoint/2010/main" val="109490123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TotalTime>
  <Words>1103</Words>
  <Application>Microsoft Macintosh PowerPoint</Application>
  <PresentationFormat>ワイド画面</PresentationFormat>
  <Paragraphs>86</Paragraphs>
  <Slides>10</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游ゴシック</vt:lpstr>
      <vt:lpstr>游ゴシック Light</vt:lpstr>
      <vt:lpstr>Arial</vt:lpstr>
      <vt:lpstr>Office テーマ</vt:lpstr>
      <vt:lpstr>赤外測光観測データと スペクトルエネルギー分布の理解</vt:lpstr>
      <vt:lpstr>赤外線衛星と地上赤外線観測の測光データ</vt:lpstr>
      <vt:lpstr>System Spectral Response</vt:lpstr>
      <vt:lpstr>PowerPoint プレゼンテーション</vt:lpstr>
      <vt:lpstr>PowerPoint プレゼンテーション</vt:lpstr>
      <vt:lpstr>PowerPoint プレゼンテーション</vt:lpstr>
      <vt:lpstr>実際のスペクトルエネルギー分布分析の実装例</vt:lpstr>
      <vt:lpstr>実際のスペクトルエネルギー分布分析の実装例</vt:lpstr>
      <vt:lpstr>測光バンドを解釈する上での留意点</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赤外測光観測データと スペクトルエネルギー分布の理解</dc:title>
  <dc:creator>左近　樹</dc:creator>
  <cp:lastModifiedBy>左近　樹</cp:lastModifiedBy>
  <cp:revision>20</cp:revision>
  <dcterms:created xsi:type="dcterms:W3CDTF">2020-11-23T23:31:17Z</dcterms:created>
  <dcterms:modified xsi:type="dcterms:W3CDTF">2020-11-24T05:24:26Z</dcterms:modified>
</cp:coreProperties>
</file>