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4" r:id="rId2"/>
    <p:sldId id="270" r:id="rId3"/>
    <p:sldId id="271" r:id="rId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FFCC"/>
    <a:srgbClr val="FF5050"/>
    <a:srgbClr val="FF7C80"/>
    <a:srgbClr val="FF9999"/>
    <a:srgbClr val="FF99FF"/>
    <a:srgbClr val="FF00FF"/>
    <a:srgbClr val="6699FF"/>
    <a:srgbClr val="43A9CD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5E24-A2AB-4970-ADF3-D8E0433B4D05}" type="datetimeFigureOut">
              <a:rPr kumimoji="1" lang="ja-JP" altLang="en-US" smtClean="0"/>
              <a:t>2016/3/4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18AC-581C-4D6E-9AFF-7AF86FA13D4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9867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5E24-A2AB-4970-ADF3-D8E0433B4D05}" type="datetimeFigureOut">
              <a:rPr kumimoji="1" lang="ja-JP" altLang="en-US" smtClean="0"/>
              <a:t>2016/3/4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18AC-581C-4D6E-9AFF-7AF86FA13D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1866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5E24-A2AB-4970-ADF3-D8E0433B4D05}" type="datetimeFigureOut">
              <a:rPr kumimoji="1" lang="ja-JP" altLang="en-US" smtClean="0"/>
              <a:t>2016/3/4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18AC-581C-4D6E-9AFF-7AF86FA13D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180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5E24-A2AB-4970-ADF3-D8E0433B4D05}" type="datetimeFigureOut">
              <a:rPr kumimoji="1" lang="ja-JP" altLang="en-US" smtClean="0"/>
              <a:t>2016/3/4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18AC-581C-4D6E-9AFF-7AF86FA13D4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868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5E24-A2AB-4970-ADF3-D8E0433B4D05}" type="datetimeFigureOut">
              <a:rPr kumimoji="1" lang="ja-JP" altLang="en-US" smtClean="0"/>
              <a:t>2016/3/4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18AC-581C-4D6E-9AFF-7AF86FA13D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6867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5E24-A2AB-4970-ADF3-D8E0433B4D05}" type="datetimeFigureOut">
              <a:rPr kumimoji="1" lang="ja-JP" altLang="en-US" smtClean="0"/>
              <a:t>2016/3/4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18AC-581C-4D6E-9AFF-7AF86FA13D4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2836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5E24-A2AB-4970-ADF3-D8E0433B4D05}" type="datetimeFigureOut">
              <a:rPr kumimoji="1" lang="ja-JP" altLang="en-US" smtClean="0"/>
              <a:t>2016/3/4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18AC-581C-4D6E-9AFF-7AF86FA13D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3119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5E24-A2AB-4970-ADF3-D8E0433B4D05}" type="datetimeFigureOut">
              <a:rPr kumimoji="1" lang="ja-JP" altLang="en-US" smtClean="0"/>
              <a:t>2016/3/4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18AC-581C-4D6E-9AFF-7AF86FA13D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0126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5E24-A2AB-4970-ADF3-D8E0433B4D05}" type="datetimeFigureOut">
              <a:rPr kumimoji="1" lang="ja-JP" altLang="en-US" smtClean="0"/>
              <a:t>2016/3/4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18AC-581C-4D6E-9AFF-7AF86FA13D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4854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5E24-A2AB-4970-ADF3-D8E0433B4D05}" type="datetimeFigureOut">
              <a:rPr kumimoji="1" lang="ja-JP" altLang="en-US" smtClean="0"/>
              <a:t>2016/3/4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18AC-581C-4D6E-9AFF-7AF86FA13D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7609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5E24-A2AB-4970-ADF3-D8E0433B4D05}" type="datetimeFigureOut">
              <a:rPr kumimoji="1" lang="ja-JP" altLang="en-US" smtClean="0"/>
              <a:t>2016/3/4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18AC-581C-4D6E-9AFF-7AF86FA13D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5431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5E24-A2AB-4970-ADF3-D8E0433B4D05}" type="datetimeFigureOut">
              <a:rPr kumimoji="1" lang="ja-JP" altLang="en-US" smtClean="0"/>
              <a:t>2016/3/4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18AC-581C-4D6E-9AFF-7AF86FA13D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2213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5E24-A2AB-4970-ADF3-D8E0433B4D05}" type="datetimeFigureOut">
              <a:rPr kumimoji="1" lang="ja-JP" altLang="en-US" smtClean="0"/>
              <a:t>2016/3/4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18AC-581C-4D6E-9AFF-7AF86FA13D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6779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5E24-A2AB-4970-ADF3-D8E0433B4D05}" type="datetimeFigureOut">
              <a:rPr kumimoji="1" lang="ja-JP" altLang="en-US" smtClean="0"/>
              <a:t>2016/3/4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18AC-581C-4D6E-9AFF-7AF86FA13D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8373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5E24-A2AB-4970-ADF3-D8E0433B4D05}" type="datetimeFigureOut">
              <a:rPr kumimoji="1" lang="ja-JP" altLang="en-US" smtClean="0"/>
              <a:t>2016/3/4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18AC-581C-4D6E-9AFF-7AF86FA13D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264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5E24-A2AB-4970-ADF3-D8E0433B4D05}" type="datetimeFigureOut">
              <a:rPr kumimoji="1" lang="ja-JP" altLang="en-US" smtClean="0"/>
              <a:t>2016/3/4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18AC-581C-4D6E-9AFF-7AF86FA13D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578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5E24-A2AB-4970-ADF3-D8E0433B4D05}" type="datetimeFigureOut">
              <a:rPr kumimoji="1" lang="ja-JP" altLang="en-US" smtClean="0"/>
              <a:t>2016/3/4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18AC-581C-4D6E-9AFF-7AF86FA13D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457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8C45E24-A2AB-4970-ADF3-D8E0433B4D05}" type="datetimeFigureOut">
              <a:rPr kumimoji="1" lang="ja-JP" altLang="en-US" smtClean="0"/>
              <a:t>2016/3/4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A7D18AC-581C-4D6E-9AFF-7AF86FA13D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2920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55440" y="404664"/>
            <a:ext cx="10041531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srgbClr val="FFFFCC"/>
                </a:solidFill>
              </a:rPr>
              <a:t>Short comment:</a:t>
            </a:r>
          </a:p>
          <a:p>
            <a:r>
              <a:rPr lang="en-US" altLang="ja-JP" sz="5400" b="1" dirty="0" smtClean="0">
                <a:solidFill>
                  <a:srgbClr val="FFFFCC"/>
                </a:solidFill>
              </a:rPr>
              <a:t>HDS for Kyoto 3.8m telescope</a:t>
            </a:r>
            <a:endParaRPr kumimoji="1" lang="ja-JP" altLang="en-US" sz="5400" b="1" dirty="0">
              <a:solidFill>
                <a:srgbClr val="FFFFCC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040216" y="1916832"/>
            <a:ext cx="3834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err="1" smtClean="0"/>
              <a:t>Fumihide</a:t>
            </a:r>
            <a:r>
              <a:rPr lang="ja-JP" altLang="en-US" sz="3200" dirty="0"/>
              <a:t> </a:t>
            </a:r>
            <a:r>
              <a:rPr lang="en-US" altLang="ja-JP" sz="3200" dirty="0" err="1" smtClean="0"/>
              <a:t>Iwamur</a:t>
            </a:r>
            <a:r>
              <a:rPr lang="en-US" altLang="ja-JP" sz="3200" dirty="0" err="1"/>
              <a:t>o</a:t>
            </a:r>
            <a:endParaRPr lang="en-US" altLang="ja-JP" sz="3200" dirty="0" smtClean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1937186"/>
            <a:ext cx="4444444" cy="487619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176" y="2708920"/>
            <a:ext cx="4295775" cy="3810000"/>
          </a:xfrm>
          <a:prstGeom prst="rect">
            <a:avLst/>
          </a:prstGeom>
        </p:spPr>
      </p:pic>
      <p:sp>
        <p:nvSpPr>
          <p:cNvPr id="11" name="フリーフォーム 10"/>
          <p:cNvSpPr/>
          <p:nvPr/>
        </p:nvSpPr>
        <p:spPr>
          <a:xfrm>
            <a:off x="511199" y="4473526"/>
            <a:ext cx="9223644" cy="1648391"/>
          </a:xfrm>
          <a:custGeom>
            <a:avLst/>
            <a:gdLst>
              <a:gd name="connsiteX0" fmla="*/ 1064383 w 9223644"/>
              <a:gd name="connsiteY0" fmla="*/ 0 h 1648391"/>
              <a:gd name="connsiteX1" fmla="*/ 304727 w 9223644"/>
              <a:gd name="connsiteY1" fmla="*/ 1294228 h 1648391"/>
              <a:gd name="connsiteX2" fmla="*/ 5509773 w 9223644"/>
              <a:gd name="connsiteY2" fmla="*/ 1561514 h 1648391"/>
              <a:gd name="connsiteX3" fmla="*/ 9223644 w 9223644"/>
              <a:gd name="connsiteY3" fmla="*/ 0 h 1648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3644" h="1648391">
                <a:moveTo>
                  <a:pt x="1064383" y="0"/>
                </a:moveTo>
                <a:cubicBezTo>
                  <a:pt x="314106" y="516988"/>
                  <a:pt x="-436171" y="1033976"/>
                  <a:pt x="304727" y="1294228"/>
                </a:cubicBezTo>
                <a:cubicBezTo>
                  <a:pt x="1045625" y="1554480"/>
                  <a:pt x="4023287" y="1777219"/>
                  <a:pt x="5509773" y="1561514"/>
                </a:cubicBezTo>
                <a:cubicBezTo>
                  <a:pt x="6996259" y="1345809"/>
                  <a:pt x="8571841" y="288388"/>
                  <a:pt x="9223644" y="0"/>
                </a:cubicBezTo>
              </a:path>
            </a:pathLst>
          </a:custGeom>
          <a:noFill/>
          <a:ln w="666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 flipH="1">
            <a:off x="9048328" y="4375281"/>
            <a:ext cx="671735" cy="493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flipH="1">
            <a:off x="8976320" y="4356776"/>
            <a:ext cx="743743" cy="512384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flipH="1">
            <a:off x="9105059" y="4612968"/>
            <a:ext cx="629784" cy="19256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4027375" y="4293096"/>
            <a:ext cx="32207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Keywords: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b="1" dirty="0" smtClean="0"/>
              <a:t>Sparse fiber slit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800" b="1" dirty="0" err="1" smtClean="0"/>
              <a:t>Biconic</a:t>
            </a:r>
            <a:r>
              <a:rPr lang="en-US" altLang="ja-JP" sz="2800" b="1" dirty="0" smtClean="0"/>
              <a:t> mirrors</a:t>
            </a:r>
            <a:endParaRPr kumimoji="1" lang="ja-JP" altLang="en-US" sz="2800" b="1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938624" y="2507824"/>
            <a:ext cx="35605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srgbClr val="FFCCCC"/>
                </a:solidFill>
              </a:rPr>
              <a:t>Specification &amp;</a:t>
            </a:r>
          </a:p>
          <a:p>
            <a:r>
              <a:rPr lang="en-US" altLang="ja-JP" sz="3200" b="1" dirty="0" smtClean="0">
                <a:solidFill>
                  <a:srgbClr val="FFCCCC"/>
                </a:solidFill>
              </a:rPr>
              <a:t>    Optical design</a:t>
            </a:r>
          </a:p>
        </p:txBody>
      </p:sp>
    </p:spTree>
    <p:extLst>
      <p:ext uri="{BB962C8B-B14F-4D97-AF65-F5344CB8AC3E}">
        <p14:creationId xmlns:p14="http://schemas.microsoft.com/office/powerpoint/2010/main" val="402652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1628800"/>
            <a:ext cx="5154930" cy="4572000"/>
          </a:xfrm>
          <a:prstGeom prst="rect">
            <a:avLst/>
          </a:prstGeom>
        </p:spPr>
      </p:pic>
      <p:sp>
        <p:nvSpPr>
          <p:cNvPr id="31" name="テキスト ボックス 30"/>
          <p:cNvSpPr txBox="1"/>
          <p:nvPr/>
        </p:nvSpPr>
        <p:spPr>
          <a:xfrm>
            <a:off x="487485" y="404664"/>
            <a:ext cx="100896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b="1" dirty="0" smtClean="0">
                <a:solidFill>
                  <a:srgbClr val="FFCCCC"/>
                </a:solidFill>
              </a:rPr>
              <a:t>High-dispersion spectrograph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096000" y="1340768"/>
            <a:ext cx="6096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/>
              <a:t>Fiber diameter</a:t>
            </a:r>
            <a:r>
              <a:rPr lang="ja-JP" altLang="en-US" sz="2400" b="1" dirty="0"/>
              <a:t>	</a:t>
            </a:r>
            <a:r>
              <a:rPr lang="ja-JP" altLang="en-US" sz="2400" b="1" dirty="0" smtClean="0"/>
              <a:t> </a:t>
            </a:r>
            <a:r>
              <a:rPr lang="en-US" altLang="ja-JP" sz="2400" b="1" dirty="0" smtClean="0"/>
              <a:t>0”.45 (φ50μm)</a:t>
            </a:r>
          </a:p>
          <a:p>
            <a:r>
              <a:rPr lang="ja-JP" altLang="en-US" sz="2400" b="1" dirty="0" smtClean="0"/>
              <a:t>　　　　　　　　　 </a:t>
            </a:r>
            <a:r>
              <a:rPr lang="en-US" altLang="ja-JP" sz="2400" b="1" dirty="0" smtClean="0"/>
              <a:t>0</a:t>
            </a:r>
            <a:r>
              <a:rPr lang="en-US" altLang="ja-JP" sz="2400" b="1" dirty="0"/>
              <a:t>".91 (φ100μm)	</a:t>
            </a:r>
          </a:p>
          <a:p>
            <a:r>
              <a:rPr lang="en-US" altLang="ja-JP" sz="2400" b="1" dirty="0" smtClean="0"/>
              <a:t>Number of fibers</a:t>
            </a:r>
            <a:r>
              <a:rPr lang="ja-JP" altLang="en-US" sz="2400" b="1" dirty="0"/>
              <a:t>　	</a:t>
            </a:r>
            <a:r>
              <a:rPr lang="ja-JP" altLang="en-US" sz="2400" b="1" dirty="0" smtClean="0"/>
              <a:t> </a:t>
            </a:r>
            <a:r>
              <a:rPr lang="en-US" altLang="ja-JP" sz="2400" b="1" dirty="0" smtClean="0"/>
              <a:t>6 (for each bundle)</a:t>
            </a:r>
            <a:endParaRPr lang="en-US" altLang="ja-JP" sz="2400" b="1" dirty="0"/>
          </a:p>
          <a:p>
            <a:r>
              <a:rPr lang="en-US" altLang="ja-JP" sz="2400" b="1" dirty="0" smtClean="0"/>
              <a:t>Wavelength range u</a:t>
            </a:r>
            <a:r>
              <a:rPr lang="ja-JP" altLang="en-US" sz="2400" b="1" dirty="0" smtClean="0"/>
              <a:t>～</a:t>
            </a:r>
            <a:r>
              <a:rPr lang="en-US" altLang="ja-JP" sz="2400" b="1" dirty="0" smtClean="0"/>
              <a:t>z </a:t>
            </a:r>
            <a:r>
              <a:rPr lang="en-US" altLang="ja-JP" sz="2000" b="1" dirty="0" smtClean="0"/>
              <a:t>(simultaneously)</a:t>
            </a:r>
            <a:endParaRPr lang="en-US" altLang="ja-JP" sz="2000" b="1" dirty="0"/>
          </a:p>
          <a:p>
            <a:r>
              <a:rPr lang="en-US" altLang="ja-JP" sz="2400" b="1" dirty="0" smtClean="0"/>
              <a:t>Spectral resolution </a:t>
            </a:r>
            <a:r>
              <a:rPr lang="ja-JP" altLang="en-US" sz="2400" b="1" dirty="0" smtClean="0"/>
              <a:t>～</a:t>
            </a:r>
            <a:r>
              <a:rPr lang="en-US" altLang="ja-JP" sz="2400" b="1" dirty="0" smtClean="0"/>
              <a:t>100,000</a:t>
            </a:r>
            <a:r>
              <a:rPr lang="ja-JP" altLang="en-US" sz="2400" b="1" dirty="0"/>
              <a:t> </a:t>
            </a:r>
            <a:r>
              <a:rPr lang="en-US" altLang="ja-JP" sz="2400" b="1" dirty="0"/>
              <a:t>(φ50μm</a:t>
            </a:r>
            <a:r>
              <a:rPr lang="en-US" altLang="ja-JP" sz="2400" b="1" dirty="0" smtClean="0"/>
              <a:t>)</a:t>
            </a:r>
          </a:p>
          <a:p>
            <a:r>
              <a:rPr lang="ja-JP" altLang="en-US" sz="2400" b="1" dirty="0"/>
              <a:t>　</a:t>
            </a:r>
            <a:r>
              <a:rPr lang="ja-JP" altLang="en-US" sz="2400" b="1" dirty="0" smtClean="0"/>
              <a:t>　　　　　　　　 ～  </a:t>
            </a:r>
            <a:r>
              <a:rPr lang="en-US" altLang="ja-JP" sz="2400" b="1" dirty="0"/>
              <a:t>50,000 (</a:t>
            </a:r>
            <a:r>
              <a:rPr lang="en-US" altLang="ja-JP" sz="2400" b="1" dirty="0" smtClean="0"/>
              <a:t>φ100μm)</a:t>
            </a:r>
            <a:endParaRPr lang="ja-JP" altLang="en-US" sz="2400" b="1" dirty="0"/>
          </a:p>
          <a:p>
            <a:r>
              <a:rPr lang="en-US" altLang="ja-JP" sz="2400" b="1" dirty="0" smtClean="0"/>
              <a:t>Limiting mag  </a:t>
            </a:r>
            <a:r>
              <a:rPr lang="ja-JP" altLang="en-US" sz="2400" b="1" dirty="0" smtClean="0"/>
              <a:t>～</a:t>
            </a:r>
            <a:r>
              <a:rPr lang="en-US" altLang="ja-JP" sz="2400" b="1" dirty="0" smtClean="0"/>
              <a:t>13mag(@1h</a:t>
            </a:r>
            <a:r>
              <a:rPr lang="en-US" altLang="ja-JP" sz="2400" b="1" dirty="0"/>
              <a:t>, </a:t>
            </a:r>
            <a:r>
              <a:rPr lang="en-US" altLang="ja-JP" sz="2400" b="1" dirty="0" smtClean="0"/>
              <a:t>S/N=50)</a:t>
            </a:r>
          </a:p>
          <a:p>
            <a:r>
              <a:rPr kumimoji="1" lang="en-US" altLang="ja-JP" sz="2400" b="1" dirty="0" smtClean="0"/>
              <a:t>ADC is under consideration.</a:t>
            </a:r>
            <a:endParaRPr kumimoji="1" lang="ja-JP" altLang="en-US" sz="2400" b="1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680" y="4653136"/>
            <a:ext cx="2487384" cy="185944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4581128"/>
            <a:ext cx="5714285" cy="2190476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3352405" y="6211669"/>
            <a:ext cx="1231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z </a:t>
            </a:r>
            <a:r>
              <a:rPr kumimoji="1" lang="en-US" altLang="ja-JP" b="1" dirty="0" smtClean="0"/>
              <a:t>=26.5°</a:t>
            </a:r>
          </a:p>
          <a:p>
            <a:r>
              <a:rPr kumimoji="1" lang="en-US" altLang="ja-JP" b="1" dirty="0" smtClean="0"/>
              <a:t>seeing 1”</a:t>
            </a:r>
            <a:endParaRPr kumimoji="1" lang="ja-JP" altLang="en-US" b="1" dirty="0"/>
          </a:p>
        </p:txBody>
      </p:sp>
      <p:sp>
        <p:nvSpPr>
          <p:cNvPr id="16" name="曲折矢印 15"/>
          <p:cNvSpPr/>
          <p:nvPr/>
        </p:nvSpPr>
        <p:spPr>
          <a:xfrm>
            <a:off x="6282378" y="5661248"/>
            <a:ext cx="893742" cy="216024"/>
          </a:xfrm>
          <a:prstGeom prst="bentArrow">
            <a:avLst/>
          </a:prstGeom>
          <a:solidFill>
            <a:srgbClr val="FF00FF"/>
          </a:solidFill>
          <a:ln>
            <a:solidFill>
              <a:srgbClr val="FF0000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60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9" y="116632"/>
            <a:ext cx="10380952" cy="6666667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1017333"/>
            <a:ext cx="1950667" cy="1979619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0417956" y="116632"/>
            <a:ext cx="1710725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b="1" dirty="0" smtClean="0"/>
              <a:t>Spectral</a:t>
            </a:r>
          </a:p>
          <a:p>
            <a:pPr algn="ctr"/>
            <a:r>
              <a:rPr lang="en-US" altLang="ja-JP" b="1" dirty="0" smtClean="0"/>
              <a:t>format</a:t>
            </a:r>
          </a:p>
          <a:p>
            <a:pPr algn="ctr"/>
            <a:r>
              <a:rPr kumimoji="1" lang="en-US" altLang="ja-JP" b="1" dirty="0" smtClean="0"/>
              <a:t>(95mm</a:t>
            </a:r>
            <a:r>
              <a:rPr kumimoji="1" lang="ja-JP" altLang="en-US" b="1" dirty="0" smtClean="0"/>
              <a:t>□</a:t>
            </a:r>
            <a:r>
              <a:rPr kumimoji="1" lang="en-US" altLang="ja-JP" b="1" dirty="0" smtClean="0"/>
              <a:t>)</a:t>
            </a:r>
          </a:p>
          <a:p>
            <a:pPr algn="ctr"/>
            <a:endParaRPr kumimoji="1" lang="en-US" altLang="ja-JP" dirty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/>
          </a:p>
          <a:p>
            <a:endParaRPr lang="en-US" altLang="ja-JP" dirty="0" smtClean="0"/>
          </a:p>
          <a:p>
            <a:endParaRPr kumimoji="1" lang="en-US" altLang="ja-JP" dirty="0"/>
          </a:p>
          <a:p>
            <a:endParaRPr lang="en-US" altLang="ja-JP" dirty="0" smtClean="0"/>
          </a:p>
          <a:p>
            <a:endParaRPr kumimoji="1" lang="en-US" altLang="ja-JP" dirty="0"/>
          </a:p>
          <a:p>
            <a:pPr algn="ctr"/>
            <a:r>
              <a:rPr lang="en-US" altLang="ja-JP" b="1" dirty="0" smtClean="0"/>
              <a:t>Spot diagram</a:t>
            </a:r>
          </a:p>
          <a:p>
            <a:pPr algn="ctr"/>
            <a:r>
              <a:rPr lang="en-US" altLang="ja-JP" b="1" dirty="0" smtClean="0"/>
              <a:t>7x7 pixels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672" y="3861048"/>
            <a:ext cx="192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88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スライス">
  <a:themeElements>
    <a:clrScheme name="スライス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スライス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スライ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11080</TotalTime>
  <Words>43</Words>
  <Application>Microsoft Office PowerPoint</Application>
  <PresentationFormat>ワイド画面</PresentationFormat>
  <Paragraphs>32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メイリオ</vt:lpstr>
      <vt:lpstr>Arial</vt:lpstr>
      <vt:lpstr>Century Gothic</vt:lpstr>
      <vt:lpstr>Wingdings 3</vt:lpstr>
      <vt:lpstr>スライス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京大 3.8m の状況</dc:title>
  <dc:creator>岩室史英</dc:creator>
  <cp:lastModifiedBy>Iwamuro</cp:lastModifiedBy>
  <cp:revision>118</cp:revision>
  <dcterms:created xsi:type="dcterms:W3CDTF">2015-03-27T00:56:38Z</dcterms:created>
  <dcterms:modified xsi:type="dcterms:W3CDTF">2016-03-04T05:27:54Z</dcterms:modified>
</cp:coreProperties>
</file>